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5"/>
  </p:notesMasterIdLst>
  <p:handoutMasterIdLst>
    <p:handoutMasterId r:id="rId36"/>
  </p:handoutMasterIdLst>
  <p:sldIdLst>
    <p:sldId id="257" r:id="rId2"/>
    <p:sldId id="265" r:id="rId3"/>
    <p:sldId id="261" r:id="rId4"/>
    <p:sldId id="266" r:id="rId5"/>
    <p:sldId id="276" r:id="rId6"/>
    <p:sldId id="270" r:id="rId7"/>
    <p:sldId id="286" r:id="rId8"/>
    <p:sldId id="287" r:id="rId9"/>
    <p:sldId id="288" r:id="rId10"/>
    <p:sldId id="289" r:id="rId11"/>
    <p:sldId id="290" r:id="rId12"/>
    <p:sldId id="284" r:id="rId13"/>
    <p:sldId id="283" r:id="rId14"/>
    <p:sldId id="282" r:id="rId15"/>
    <p:sldId id="281" r:id="rId16"/>
    <p:sldId id="280" r:id="rId17"/>
    <p:sldId id="279" r:id="rId18"/>
    <p:sldId id="285" r:id="rId19"/>
    <p:sldId id="272" r:id="rId20"/>
    <p:sldId id="273" r:id="rId21"/>
    <p:sldId id="274" r:id="rId22"/>
    <p:sldId id="291" r:id="rId23"/>
    <p:sldId id="293" r:id="rId24"/>
    <p:sldId id="294" r:id="rId25"/>
    <p:sldId id="292" r:id="rId26"/>
    <p:sldId id="295" r:id="rId27"/>
    <p:sldId id="296" r:id="rId28"/>
    <p:sldId id="297" r:id="rId29"/>
    <p:sldId id="298" r:id="rId30"/>
    <p:sldId id="299" r:id="rId31"/>
    <p:sldId id="267" r:id="rId32"/>
    <p:sldId id="300" r:id="rId33"/>
    <p:sldId id="26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68157" autoAdjust="0"/>
  </p:normalViewPr>
  <p:slideViewPr>
    <p:cSldViewPr snapToGrid="0">
      <p:cViewPr varScale="1">
        <p:scale>
          <a:sx n="52" d="100"/>
          <a:sy n="52" d="100"/>
        </p:scale>
        <p:origin x="2085"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1/15/2026</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1/15/2026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Đây là điểm khởi đầu vận hành theo cơ chế hướng sự kiện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Event-driven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endParaRPr lang="vi-VN"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653757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15024"/>
            <a:ext cx="8674100" cy="488097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1/15/2026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76"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01867" y="2416265"/>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000" dirty="0" err="1"/>
              <a:t>Hệ</a:t>
            </a:r>
            <a:r>
              <a:rPr lang="en-US" sz="4000" dirty="0"/>
              <a:t> </a:t>
            </a:r>
            <a:r>
              <a:rPr lang="en-US" sz="4000" dirty="0" err="1"/>
              <a:t>thống</a:t>
            </a:r>
            <a:r>
              <a:rPr lang="en-US" sz="4000" dirty="0"/>
              <a:t> </a:t>
            </a:r>
            <a:r>
              <a:rPr lang="en-US" sz="4000" dirty="0" err="1"/>
              <a:t>thu</a:t>
            </a:r>
            <a:r>
              <a:rPr lang="en-US" sz="4000" dirty="0"/>
              <a:t> </a:t>
            </a:r>
            <a:r>
              <a:rPr lang="en-US" sz="4000" dirty="0" err="1"/>
              <a:t>thập</a:t>
            </a:r>
            <a:r>
              <a:rPr lang="en-US" sz="4000" dirty="0"/>
              <a:t>, </a:t>
            </a:r>
            <a:r>
              <a:rPr lang="en-US" sz="4000" dirty="0" err="1"/>
              <a:t>lưu</a:t>
            </a:r>
            <a:r>
              <a:rPr lang="en-US" sz="4000" dirty="0"/>
              <a:t> </a:t>
            </a:r>
            <a:r>
              <a:rPr lang="en-US" sz="4000" dirty="0" err="1"/>
              <a:t>trữ</a:t>
            </a:r>
            <a:r>
              <a:rPr lang="en-US" sz="4000" dirty="0"/>
              <a:t> </a:t>
            </a:r>
            <a:r>
              <a:rPr lang="en-US" sz="4000" dirty="0" err="1"/>
              <a:t>và</a:t>
            </a:r>
            <a:r>
              <a:rPr lang="en-US" sz="4000" dirty="0"/>
              <a:t> </a:t>
            </a:r>
            <a:r>
              <a:rPr lang="en-US" sz="4000" dirty="0" err="1"/>
              <a:t>xử</a:t>
            </a:r>
            <a:r>
              <a:rPr lang="en-US" sz="4000" dirty="0"/>
              <a:t> </a:t>
            </a:r>
            <a:r>
              <a:rPr lang="en-US" sz="4000" dirty="0" err="1"/>
              <a:t>lý</a:t>
            </a:r>
            <a:r>
              <a:rPr lang="en-US" sz="4000" dirty="0"/>
              <a:t> </a:t>
            </a:r>
            <a:r>
              <a:rPr lang="en-US" sz="4000" dirty="0" err="1"/>
              <a:t>dữ</a:t>
            </a:r>
            <a:r>
              <a:rPr lang="en-US" sz="4000" dirty="0"/>
              <a:t> </a:t>
            </a:r>
            <a:r>
              <a:rPr lang="en-US" sz="4000" dirty="0" err="1"/>
              <a:t>liệu</a:t>
            </a:r>
            <a:r>
              <a:rPr lang="en-US" sz="4000" dirty="0"/>
              <a:t> </a:t>
            </a:r>
            <a:r>
              <a:rPr lang="en-US" sz="4000" dirty="0" err="1"/>
              <a:t>chứng</a:t>
            </a:r>
            <a:r>
              <a:rPr lang="en-US" sz="4000" dirty="0"/>
              <a:t> </a:t>
            </a:r>
            <a:r>
              <a:rPr lang="en-US" sz="4000" dirty="0" err="1"/>
              <a:t>khoán</a:t>
            </a:r>
            <a:endParaRPr lang="en-US" sz="4000" dirty="0"/>
          </a:p>
          <a:p>
            <a:r>
              <a:rPr lang="en-US" sz="4000" dirty="0" err="1"/>
              <a:t>thời</a:t>
            </a:r>
            <a:r>
              <a:rPr lang="en-US" sz="4000" dirty="0"/>
              <a:t> </a:t>
            </a:r>
            <a:r>
              <a:rPr lang="en-US" sz="4000" dirty="0" err="1"/>
              <a:t>gian</a:t>
            </a:r>
            <a:r>
              <a:rPr lang="en-US" sz="4000" dirty="0"/>
              <a:t> </a:t>
            </a:r>
            <a:r>
              <a:rPr lang="en-US" sz="4000" dirty="0" err="1"/>
              <a:t>thực</a:t>
            </a:r>
            <a:endParaRPr lang="en-US" sz="40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00377" y="4759687"/>
            <a:ext cx="5956257" cy="97284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a:t>GVHD: TS. Nguyễn Đức Anh</a:t>
            </a:r>
          </a:p>
          <a:p>
            <a:r>
              <a:rPr lang="en-US" sz="2400" b="0" dirty="0"/>
              <a:t>SV: Nguyễn Xuân Bình - 20224930</a:t>
            </a:r>
          </a:p>
          <a:p>
            <a:endParaRPr lang="en-US" sz="2400" b="0" dirty="0"/>
          </a:p>
          <a:p>
            <a:endParaRPr lang="en-US" sz="2400" b="0" dirty="0"/>
          </a:p>
          <a:p>
            <a:endParaRPr lang="en-US" sz="2400" b="0" dirty="0"/>
          </a:p>
        </p:txBody>
      </p:sp>
      <p:sp>
        <p:nvSpPr>
          <p:cNvPr id="2" name="Hộp Văn bản 1">
            <a:extLst>
              <a:ext uri="{FF2B5EF4-FFF2-40B4-BE49-F238E27FC236}">
                <a16:creationId xmlns:a16="http://schemas.microsoft.com/office/drawing/2014/main" id="{4906D14E-AD4E-797A-C6C0-D1CF20A49299}"/>
              </a:ext>
            </a:extLst>
          </p:cNvPr>
          <p:cNvSpPr txBox="1"/>
          <p:nvPr/>
        </p:nvSpPr>
        <p:spPr>
          <a:xfrm>
            <a:off x="211213" y="1451529"/>
            <a:ext cx="3752193" cy="523220"/>
          </a:xfrm>
          <a:prstGeom prst="rect">
            <a:avLst/>
          </a:prstGeom>
          <a:noFill/>
        </p:spPr>
        <p:txBody>
          <a:bodyPr wrap="square" rtlCol="0">
            <a:spAutoFit/>
          </a:bodyPr>
          <a:lstStyle/>
          <a:p>
            <a:r>
              <a:rPr lang="en-US" sz="2800" b="1" dirty="0">
                <a:solidFill>
                  <a:srgbClr val="C00000"/>
                </a:solidFill>
                <a:latin typeface="Lato" panose="020F0502020204030203" pitchFamily="34" charset="0"/>
                <a:ea typeface="Lato" panose="020F0502020204030203" pitchFamily="34" charset="0"/>
                <a:cs typeface="Lato" panose="020F0502020204030203" pitchFamily="34" charset="0"/>
              </a:rPr>
              <a:t>PROJECT III</a:t>
            </a:r>
            <a:endParaRPr lang="vi-VN" sz="2800" b="1"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36AEF-218F-D35C-1EC6-FE7BB297F85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4E5AD6-85C0-3B12-E762-0920DE9E7EB3}"/>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5" name="Title 4">
            <a:extLst>
              <a:ext uri="{FF2B5EF4-FFF2-40B4-BE49-F238E27FC236}">
                <a16:creationId xmlns:a16="http://schemas.microsoft.com/office/drawing/2014/main" id="{E30A46A8-9BE3-F0B0-C2B4-0BD107FF0B20}"/>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3" name="Rectangle 1">
            <a:extLst>
              <a:ext uri="{FF2B5EF4-FFF2-40B4-BE49-F238E27FC236}">
                <a16:creationId xmlns:a16="http://schemas.microsoft.com/office/drawing/2014/main" id="{A9E28DE9-3208-B807-534C-6FAF36DD02B9}"/>
              </a:ext>
            </a:extLst>
          </p:cNvPr>
          <p:cNvSpPr>
            <a:spLocks noChangeArrowheads="1"/>
          </p:cNvSpPr>
          <p:nvPr/>
        </p:nvSpPr>
        <p:spPr bwMode="auto">
          <a:xfrm>
            <a:off x="0" y="1339342"/>
            <a:ext cx="5037956"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5. Tầng Chuyển Đổi Dữ Liệu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Transformation</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dbt</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Thực hiện mô hình kiến trúc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Medallion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Bronze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Silver</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Gold</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thông qua công cụ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dbt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Bronze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Views</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Ánh xạ dữ liệu và chuẩn hóa tên cột từ viết tắt sang tên có ý nghĩa nghiệp vụ.</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Silver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Incremental</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Tables</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Làm sạch dữ liệu, ép kiểu, kiểm tra tính hợp lệ, loại bỏ trùng lặp và đồng bộ múi giờ.</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Gold</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Analytics</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Tables</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Tổng hợp các chỉ số cấp cao như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KPIs</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mới nhất, lịch sử biến động, biểu đồ nến ngày (RSI, ATR, SMA).</a:t>
            </a: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Hình ảnh 5" descr="Ảnh có chứa văn bản, ảnh chụp màn hình, biểu đồ, số&#10;&#10;Nội dung do AI tạo ra có thể không chính xác.">
            <a:extLst>
              <a:ext uri="{FF2B5EF4-FFF2-40B4-BE49-F238E27FC236}">
                <a16:creationId xmlns:a16="http://schemas.microsoft.com/office/drawing/2014/main" id="{07051C6C-3E0F-FC76-B7F4-9E7AEF545BEF}"/>
              </a:ext>
            </a:extLst>
          </p:cNvPr>
          <p:cNvPicPr>
            <a:picLocks noChangeAspect="1"/>
          </p:cNvPicPr>
          <p:nvPr/>
        </p:nvPicPr>
        <p:blipFill>
          <a:blip r:embed="rId2">
            <a:extLst>
              <a:ext uri="{28A0092B-C50C-407E-A947-70E740481C1C}">
                <a14:useLocalDpi xmlns:a14="http://schemas.microsoft.com/office/drawing/2010/main" val="0"/>
              </a:ext>
            </a:extLst>
          </a:blip>
          <a:srcRect l="2821" t="2023" r="5626" b="2713"/>
          <a:stretch>
            <a:fillRect/>
          </a:stretch>
        </p:blipFill>
        <p:spPr>
          <a:xfrm>
            <a:off x="5216822" y="1095703"/>
            <a:ext cx="3692101" cy="5327322"/>
          </a:xfrm>
          <a:prstGeom prst="rect">
            <a:avLst/>
          </a:prstGeom>
        </p:spPr>
      </p:pic>
    </p:spTree>
    <p:extLst>
      <p:ext uri="{BB962C8B-B14F-4D97-AF65-F5344CB8AC3E}">
        <p14:creationId xmlns:p14="http://schemas.microsoft.com/office/powerpoint/2010/main" val="124648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0EDB-3E33-3FF0-39D2-207B6DC570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9A5439-900B-BEC3-56D3-15F708DE98C4}"/>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5" name="Title 4">
            <a:extLst>
              <a:ext uri="{FF2B5EF4-FFF2-40B4-BE49-F238E27FC236}">
                <a16:creationId xmlns:a16="http://schemas.microsoft.com/office/drawing/2014/main" id="{C2BC65DE-2471-446D-DB61-E1BD25BEE92E}"/>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4" name="Rectangle 1">
            <a:extLst>
              <a:ext uri="{FF2B5EF4-FFF2-40B4-BE49-F238E27FC236}">
                <a16:creationId xmlns:a16="http://schemas.microsoft.com/office/drawing/2014/main" id="{301F1A73-ABA0-9D8D-BC10-FA3EBBF1241F}"/>
              </a:ext>
            </a:extLst>
          </p:cNvPr>
          <p:cNvSpPr>
            <a:spLocks noChangeArrowheads="1"/>
          </p:cNvSpPr>
          <p:nvPr/>
        </p:nvSpPr>
        <p:spPr bwMode="auto">
          <a:xfrm>
            <a:off x="75675" y="1425222"/>
            <a:ext cx="4824248"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6. Tầng Trực Quan Hóa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Visualization</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Grafana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Điểm cuối của hệ thống, kết nối trực tiếp với các bảng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Gold</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Layer</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trong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BigQuery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Dashboard</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Cung cấp giao diện trực quan theo thời gian thực với các biểu đồ nến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Candlestick</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phân tích độ biến động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Volatility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và các chỉ báo kỹ thuật quan trọng giúp người dùng theo dõi nhịp đập thị trường</a:t>
            </a:r>
          </a:p>
          <a:p>
            <a:pPr marL="0" marR="0" lvl="0" indent="0"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Hình ảnh 5" descr="Ảnh có chứa văn bản, ảnh chụp màn hình, biểu đồ, Song song&#10;&#10;Nội dung do AI tạo ra có thể không chính xác.">
            <a:extLst>
              <a:ext uri="{FF2B5EF4-FFF2-40B4-BE49-F238E27FC236}">
                <a16:creationId xmlns:a16="http://schemas.microsoft.com/office/drawing/2014/main" id="{18701FC0-4608-46CB-7598-614AEED6A45E}"/>
              </a:ext>
            </a:extLst>
          </p:cNvPr>
          <p:cNvPicPr>
            <a:picLocks noChangeAspect="1"/>
          </p:cNvPicPr>
          <p:nvPr/>
        </p:nvPicPr>
        <p:blipFill>
          <a:blip r:embed="rId2">
            <a:extLst>
              <a:ext uri="{28A0092B-C50C-407E-A947-70E740481C1C}">
                <a14:useLocalDpi xmlns:a14="http://schemas.microsoft.com/office/drawing/2010/main" val="0"/>
              </a:ext>
            </a:extLst>
          </a:blip>
          <a:srcRect l="4758" t="2298" r="8191" b="3356"/>
          <a:stretch>
            <a:fillRect/>
          </a:stretch>
        </p:blipFill>
        <p:spPr>
          <a:xfrm>
            <a:off x="5195311" y="1103586"/>
            <a:ext cx="3667728" cy="5300125"/>
          </a:xfrm>
          <a:prstGeom prst="rect">
            <a:avLst/>
          </a:prstGeom>
        </p:spPr>
      </p:pic>
    </p:spTree>
    <p:extLst>
      <p:ext uri="{BB962C8B-B14F-4D97-AF65-F5344CB8AC3E}">
        <p14:creationId xmlns:p14="http://schemas.microsoft.com/office/powerpoint/2010/main" val="4257205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62F48-7788-11DE-F4FE-24F1E38971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583A9A-4A7C-2443-F04D-7E7CA0645610}"/>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FDF683C7-8C53-CC29-FC4F-746874106418}"/>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4" name="Hộp Văn bản 3">
            <a:extLst>
              <a:ext uri="{FF2B5EF4-FFF2-40B4-BE49-F238E27FC236}">
                <a16:creationId xmlns:a16="http://schemas.microsoft.com/office/drawing/2014/main" id="{5B0381CD-BFBE-F9C2-95B6-4036AD221F8E}"/>
              </a:ext>
            </a:extLst>
          </p:cNvPr>
          <p:cNvSpPr txBox="1"/>
          <p:nvPr/>
        </p:nvSpPr>
        <p:spPr>
          <a:xfrm>
            <a:off x="145042" y="800887"/>
            <a:ext cx="2895344"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1. </a:t>
            </a:r>
            <a:r>
              <a:rPr lang="en-US" sz="2000" b="1" dirty="0" err="1">
                <a:latin typeface="Lato" panose="020F0502020204030203" pitchFamily="34" charset="0"/>
                <a:ea typeface="Lato" panose="020F0502020204030203" pitchFamily="34" charset="0"/>
                <a:cs typeface="Lato" panose="020F0502020204030203" pitchFamily="34" charset="0"/>
              </a:rPr>
              <a:t>Tầng</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thu</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thập</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dữ</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liệu</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5" name="Hộp Văn bản 4">
            <a:extLst>
              <a:ext uri="{FF2B5EF4-FFF2-40B4-BE49-F238E27FC236}">
                <a16:creationId xmlns:a16="http://schemas.microsoft.com/office/drawing/2014/main" id="{9CADDFC9-11CF-0B7A-B639-89D0ED338822}"/>
              </a:ext>
            </a:extLst>
          </p:cNvPr>
          <p:cNvSpPr txBox="1"/>
          <p:nvPr/>
        </p:nvSpPr>
        <p:spPr>
          <a:xfrm>
            <a:off x="145042" y="1665970"/>
            <a:ext cx="9091859" cy="1708160"/>
          </a:xfrm>
          <a:prstGeom prst="rect">
            <a:avLst/>
          </a:prstGeom>
          <a:noFill/>
        </p:spPr>
        <p:txBody>
          <a:bodyPr wrap="square" rtlCol="0">
            <a:spAutoFit/>
          </a:bodyPr>
          <a:lstStyle/>
          <a:p>
            <a:pPr>
              <a:spcBef>
                <a:spcPts val="600"/>
              </a:spcBef>
            </a:pPr>
            <a:r>
              <a:rPr lang="en-US" b="1" dirty="0">
                <a:latin typeface="Lato" panose="020F0502020204030203" pitchFamily="34" charset="0"/>
                <a:ea typeface="Lato" panose="020F0502020204030203" pitchFamily="34" charset="0"/>
                <a:cs typeface="Lato" panose="020F0502020204030203" pitchFamily="34" charset="0"/>
              </a:rPr>
              <a:t>Thành </a:t>
            </a:r>
            <a:r>
              <a:rPr lang="en-US" b="1" dirty="0" err="1">
                <a:latin typeface="Lato" panose="020F0502020204030203" pitchFamily="34" charset="0"/>
                <a:ea typeface="Lato" panose="020F0502020204030203" pitchFamily="34" charset="0"/>
                <a:cs typeface="Lato" panose="020F0502020204030203" pitchFamily="34" charset="0"/>
              </a:rPr>
              <a:t>phần</a:t>
            </a:r>
            <a:r>
              <a:rPr lang="en-US" b="1" dirty="0">
                <a:latin typeface="Lato" panose="020F0502020204030203" pitchFamily="34" charset="0"/>
                <a:ea typeface="Lato" panose="020F0502020204030203" pitchFamily="34" charset="0"/>
                <a:cs typeface="Lato" panose="020F0502020204030203" pitchFamily="34" charset="0"/>
              </a:rPr>
              <a:t> 1: Producer</a:t>
            </a:r>
          </a:p>
          <a:p>
            <a:pPr>
              <a:spcBef>
                <a:spcPts val="600"/>
              </a:spcBef>
            </a:pPr>
            <a:r>
              <a:rPr lang="en-US" dirty="0">
                <a:latin typeface="Lato" panose="020F0502020204030203" pitchFamily="34" charset="0"/>
                <a:ea typeface="Lato" panose="020F0502020204030203" pitchFamily="34" charset="0"/>
                <a:cs typeface="Lato" panose="020F0502020204030203" pitchFamily="34" charset="0"/>
              </a:rPr>
              <a:t>D</a:t>
            </a:r>
            <a:r>
              <a:rPr lang="vi-VN" dirty="0">
                <a:latin typeface="Lato" panose="020F0502020204030203" pitchFamily="34" charset="0"/>
                <a:ea typeface="Lato" panose="020F0502020204030203" pitchFamily="34" charset="0"/>
                <a:cs typeface="Lato" panose="020F0502020204030203" pitchFamily="34" charset="0"/>
              </a:rPr>
              <a:t>ữ </a:t>
            </a:r>
            <a:r>
              <a:rPr lang="en-US" dirty="0" err="1">
                <a:latin typeface="Lato" panose="020F0502020204030203" pitchFamily="34" charset="0"/>
                <a:ea typeface="Lato" panose="020F0502020204030203" pitchFamily="34" charset="0"/>
                <a:cs typeface="Lato" panose="020F0502020204030203" pitchFamily="34" charset="0"/>
              </a:rPr>
              <a:t>liệu</a:t>
            </a:r>
            <a:r>
              <a:rPr lang="vi-VN"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được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chuyển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đổi</a:t>
            </a:r>
            <a:r>
              <a:rPr lang="vi-VN" dirty="0">
                <a:latin typeface="Lato" panose="020F0502020204030203" pitchFamily="34" charset="0"/>
                <a:ea typeface="Lato" panose="020F0502020204030203" pitchFamily="34" charset="0"/>
                <a:cs typeface="Lato" panose="020F0502020204030203" pitchFamily="34" charset="0"/>
              </a:rPr>
              <a:t> từ định dạng HTTP API sang định dạng </a:t>
            </a:r>
            <a:r>
              <a:rPr lang="vi-VN" dirty="0" err="1">
                <a:latin typeface="Lato" panose="020F0502020204030203" pitchFamily="34" charset="0"/>
                <a:ea typeface="Lato" panose="020F0502020204030203" pitchFamily="34" charset="0"/>
                <a:cs typeface="Lato" panose="020F0502020204030203" pitchFamily="34" charset="0"/>
              </a:rPr>
              <a:t>message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queue</a:t>
            </a:r>
            <a:r>
              <a:rPr lang="vi-VN"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600"/>
              </a:spcBef>
            </a:pPr>
            <a:r>
              <a:rPr lang="en-US" dirty="0" err="1">
                <a:latin typeface="Lato" panose="020F0502020204030203" pitchFamily="34" charset="0"/>
                <a:ea typeface="Lato" panose="020F0502020204030203" pitchFamily="34" charset="0"/>
                <a:cs typeface="Lato" panose="020F0502020204030203" pitchFamily="34" charset="0"/>
              </a:rPr>
              <a:t>Làm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giàu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dữ</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liệu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bổ</a:t>
            </a:r>
            <a:r>
              <a:rPr lang="en-US" dirty="0">
                <a:latin typeface="Lato" panose="020F0502020204030203" pitchFamily="34" charset="0"/>
                <a:ea typeface="Lato" panose="020F0502020204030203" pitchFamily="34" charset="0"/>
                <a:cs typeface="Lato" panose="020F0502020204030203" pitchFamily="34" charset="0"/>
              </a:rPr>
              <a:t> sung </a:t>
            </a:r>
            <a:r>
              <a:rPr lang="en-US" dirty="0" err="1">
                <a:latin typeface="Lato" panose="020F0502020204030203" pitchFamily="34" charset="0"/>
                <a:ea typeface="Lato" panose="020F0502020204030203" pitchFamily="34" charset="0"/>
                <a:cs typeface="Lato" panose="020F0502020204030203" pitchFamily="34" charset="0"/>
              </a:rPr>
              <a:t>hai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trường</a:t>
            </a:r>
            <a:r>
              <a:rPr lang="en-US" dirty="0">
                <a:latin typeface="Lato" panose="020F0502020204030203" pitchFamily="34" charset="0"/>
                <a:ea typeface="Lato" panose="020F0502020204030203" pitchFamily="34" charset="0"/>
                <a:cs typeface="Lato" panose="020F0502020204030203" pitchFamily="34" charset="0"/>
              </a:rPr>
              <a:t>: </a:t>
            </a:r>
            <a:r>
              <a:rPr lang="vi-VN" dirty="0" err="1"/>
              <a:t>symbol</a:t>
            </a:r>
            <a:r>
              <a:rPr lang="vi-VN" dirty="0"/>
              <a:t> (mã chứng khoán) và </a:t>
            </a:r>
            <a:r>
              <a:rPr lang="vi-VN" dirty="0" err="1"/>
              <a:t>fetched_at</a:t>
            </a:r>
            <a:r>
              <a:rPr lang="vi-VN" dirty="0"/>
              <a:t> (thời điểm thu thập).</a:t>
            </a:r>
            <a:endParaRPr lang="en-US" dirty="0"/>
          </a:p>
          <a:p>
            <a:pPr>
              <a:spcBef>
                <a:spcPts val="600"/>
              </a:spcBef>
            </a:pPr>
            <a:r>
              <a:rPr lang="en-US" dirty="0" err="1">
                <a:latin typeface="Lato" panose="020F0502020204030203" pitchFamily="34" charset="0"/>
                <a:ea typeface="Lato" panose="020F0502020204030203" pitchFamily="34" charset="0"/>
                <a:cs typeface="Lato" panose="020F0502020204030203" pitchFamily="34" charset="0"/>
              </a:rPr>
              <a:t>Kiểm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soát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lưu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lượng</a:t>
            </a:r>
            <a:r>
              <a:rPr lang="en-US" dirty="0">
                <a:latin typeface="Lato" panose="020F0502020204030203" pitchFamily="34" charset="0"/>
                <a:ea typeface="Lato" panose="020F0502020204030203" pitchFamily="34" charset="0"/>
                <a:cs typeface="Lato" panose="020F0502020204030203" pitchFamily="34" charset="0"/>
              </a:rPr>
              <a:t>: </a:t>
            </a:r>
            <a:r>
              <a:rPr lang="vi-VN" dirty="0"/>
              <a:t>hệ thống thực hiện khoảng 50 </a:t>
            </a:r>
            <a:r>
              <a:rPr lang="vi-VN" dirty="0" err="1"/>
              <a:t>calls</a:t>
            </a:r>
            <a:r>
              <a:rPr lang="vi-VN" dirty="0"/>
              <a:t>/phút</a:t>
            </a:r>
            <a:r>
              <a:rPr lang="en-US" dirty="0"/>
              <a:t> ( limit &lt;60 calls)</a:t>
            </a:r>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0483C7E9-1038-422C-8450-CA199436266C}"/>
              </a:ext>
            </a:extLst>
          </p:cNvPr>
          <p:cNvSpPr txBox="1"/>
          <p:nvPr/>
        </p:nvSpPr>
        <p:spPr>
          <a:xfrm flipH="1">
            <a:off x="145042" y="3947686"/>
            <a:ext cx="7813390" cy="1708160"/>
          </a:xfrm>
          <a:prstGeom prst="rect">
            <a:avLst/>
          </a:prstGeom>
          <a:noFill/>
        </p:spPr>
        <p:txBody>
          <a:bodyPr wrap="square" rtlCol="0">
            <a:spAutoFit/>
          </a:bodyPr>
          <a:lstStyle/>
          <a:p>
            <a:pPr>
              <a:spcBef>
                <a:spcPts val="600"/>
              </a:spcBef>
            </a:pPr>
            <a:r>
              <a:rPr lang="en-US" b="1" dirty="0">
                <a:latin typeface="Lato" panose="020F0502020204030203" pitchFamily="34" charset="0"/>
                <a:ea typeface="Lato" panose="020F0502020204030203" pitchFamily="34" charset="0"/>
                <a:cs typeface="Lato" panose="020F0502020204030203" pitchFamily="34" charset="0"/>
              </a:rPr>
              <a:t>Thành </a:t>
            </a:r>
            <a:r>
              <a:rPr lang="en-US" b="1" dirty="0" err="1">
                <a:latin typeface="Lato" panose="020F0502020204030203" pitchFamily="34" charset="0"/>
                <a:ea typeface="Lato" panose="020F0502020204030203" pitchFamily="34" charset="0"/>
                <a:cs typeface="Lato" panose="020F0502020204030203" pitchFamily="34" charset="0"/>
              </a:rPr>
              <a:t>phần</a:t>
            </a:r>
            <a:r>
              <a:rPr lang="en-US" b="1" dirty="0">
                <a:latin typeface="Lato" panose="020F0502020204030203" pitchFamily="34" charset="0"/>
                <a:ea typeface="Lato" panose="020F0502020204030203" pitchFamily="34" charset="0"/>
                <a:cs typeface="Lato" panose="020F0502020204030203" pitchFamily="34" charset="0"/>
              </a:rPr>
              <a:t> 2: Kafka Broker</a:t>
            </a:r>
          </a:p>
          <a:p>
            <a:pPr>
              <a:spcBef>
                <a:spcPts val="600"/>
              </a:spcBef>
            </a:pPr>
            <a:r>
              <a:rPr lang="en-US" dirty="0" err="1">
                <a:latin typeface="Lato" panose="020F0502020204030203" pitchFamily="34" charset="0"/>
                <a:ea typeface="Lato" panose="020F0502020204030203" pitchFamily="34" charset="0"/>
                <a:cs typeface="Lato" panose="020F0502020204030203" pitchFamily="34" charset="0"/>
              </a:rPr>
              <a:t>Tạo</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một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lớp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trừu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tượng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giữa</a:t>
            </a:r>
            <a:r>
              <a:rPr lang="en-US" dirty="0">
                <a:latin typeface="Lato" panose="020F0502020204030203" pitchFamily="34" charset="0"/>
                <a:ea typeface="Lato" panose="020F0502020204030203" pitchFamily="34" charset="0"/>
                <a:cs typeface="Lato" panose="020F0502020204030203" pitchFamily="34" charset="0"/>
              </a:rPr>
              <a:t> Producer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Consumer</a:t>
            </a:r>
          </a:p>
          <a:p>
            <a:pPr>
              <a:spcBef>
                <a:spcPts val="600"/>
              </a:spcBef>
            </a:pPr>
            <a:r>
              <a:rPr lang="en-US" dirty="0">
                <a:latin typeface="Lato" panose="020F0502020204030203" pitchFamily="34" charset="0"/>
                <a:ea typeface="Lato" panose="020F0502020204030203" pitchFamily="34" charset="0"/>
                <a:cs typeface="Lato" panose="020F0502020204030203" pitchFamily="34" charset="0"/>
              </a:rPr>
              <a:t>Lưu </a:t>
            </a:r>
            <a:r>
              <a:rPr lang="en-US" dirty="0" err="1">
                <a:latin typeface="Lato" panose="020F0502020204030203" pitchFamily="34" charset="0"/>
                <a:ea typeface="Lato" panose="020F0502020204030203" pitchFamily="34" charset="0"/>
                <a:cs typeface="Lato" panose="020F0502020204030203" pitchFamily="34" charset="0"/>
              </a:rPr>
              <a:t>trữ</a:t>
            </a:r>
            <a:r>
              <a:rPr lang="en-US" dirty="0">
                <a:latin typeface="Lato" panose="020F0502020204030203" pitchFamily="34" charset="0"/>
                <a:ea typeface="Lato" panose="020F0502020204030203" pitchFamily="34" charset="0"/>
                <a:cs typeface="Lato" panose="020F0502020204030203" pitchFamily="34" charset="0"/>
              </a:rPr>
              <a:t> messages </a:t>
            </a:r>
            <a:r>
              <a:rPr lang="en-US" dirty="0" err="1">
                <a:latin typeface="Lato" panose="020F0502020204030203" pitchFamily="34" charset="0"/>
                <a:ea typeface="Lato" panose="020F0502020204030203" pitchFamily="34" charset="0"/>
                <a:cs typeface="Lato" panose="020F0502020204030203" pitchFamily="34" charset="0"/>
              </a:rPr>
              <a:t>trong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log files</a:t>
            </a:r>
          </a:p>
          <a:p>
            <a:pPr>
              <a:spcBef>
                <a:spcPts val="600"/>
              </a:spcBef>
            </a:pPr>
            <a:r>
              <a:rPr lang="en-US" dirty="0">
                <a:latin typeface="Lato" panose="020F0502020204030203" pitchFamily="34" charset="0"/>
                <a:ea typeface="Lato" panose="020F0502020204030203" pitchFamily="34" charset="0"/>
                <a:cs typeface="Lato" panose="020F0502020204030203" pitchFamily="34" charset="0"/>
              </a:rPr>
              <a:t>Topic configuration: </a:t>
            </a:r>
            <a:r>
              <a:rPr lang="vi-VN" dirty="0" err="1">
                <a:latin typeface="Lato" panose="020F0502020204030203" pitchFamily="34" charset="0"/>
                <a:ea typeface="Lato" panose="020F0502020204030203" pitchFamily="34" charset="0"/>
                <a:cs typeface="Lato" panose="020F0502020204030203" pitchFamily="34" charset="0"/>
              </a:rPr>
              <a:t>Topic</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stock-quotes</a:t>
            </a:r>
            <a:r>
              <a:rPr lang="vi-VN" dirty="0">
                <a:latin typeface="Lato" panose="020F0502020204030203" pitchFamily="34" charset="0"/>
                <a:ea typeface="Lato" panose="020F0502020204030203" pitchFamily="34" charset="0"/>
                <a:cs typeface="Lato" panose="020F0502020204030203" pitchFamily="34" charset="0"/>
              </a:rPr>
              <a:t> được thiết lập với 1 </a:t>
            </a:r>
            <a:r>
              <a:rPr lang="vi-VN" dirty="0" err="1">
                <a:latin typeface="Lato" panose="020F0502020204030203" pitchFamily="34" charset="0"/>
                <a:ea typeface="Lato" panose="020F0502020204030203" pitchFamily="34" charset="0"/>
                <a:cs typeface="Lato" panose="020F0502020204030203" pitchFamily="34" charset="0"/>
              </a:rPr>
              <a:t>partition</a:t>
            </a:r>
            <a:r>
              <a:rPr lang="vi-VN" dirty="0">
                <a:latin typeface="Lato" panose="020F0502020204030203" pitchFamily="34" charset="0"/>
                <a:ea typeface="Lato" panose="020F0502020204030203" pitchFamily="34" charset="0"/>
                <a:cs typeface="Lato" panose="020F0502020204030203" pitchFamily="34" charset="0"/>
              </a:rPr>
              <a:t> và </a:t>
            </a:r>
            <a:r>
              <a:rPr lang="vi-VN" dirty="0" err="1">
                <a:latin typeface="Lato" panose="020F0502020204030203" pitchFamily="34" charset="0"/>
                <a:ea typeface="Lato" panose="020F0502020204030203" pitchFamily="34" charset="0"/>
                <a:cs typeface="Lato" panose="020F0502020204030203" pitchFamily="34" charset="0"/>
              </a:rPr>
              <a:t>replication</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factor</a:t>
            </a:r>
            <a:r>
              <a:rPr lang="vi-VN" dirty="0">
                <a:latin typeface="Lato" panose="020F0502020204030203" pitchFamily="34" charset="0"/>
                <a:ea typeface="Lato" panose="020F0502020204030203" pitchFamily="34" charset="0"/>
                <a:cs typeface="Lato" panose="020F0502020204030203" pitchFamily="34" charset="0"/>
              </a:rPr>
              <a:t> bằng </a:t>
            </a:r>
            <a:r>
              <a:rPr lang="en-US" dirty="0">
                <a:latin typeface="Lato" panose="020F0502020204030203" pitchFamily="34" charset="0"/>
                <a:ea typeface="Lato" panose="020F0502020204030203" pitchFamily="34" charset="0"/>
                <a:cs typeface="Lato" panose="020F0502020204030203" pitchFamily="34" charset="0"/>
              </a:rPr>
              <a:t>1.</a:t>
            </a:r>
            <a:endParaRPr lang="vi-VN"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90460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04051-03BA-A5F3-F77C-79BAD74399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21701F-A60D-6FB5-464B-B06895DB0CAD}"/>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EE7A74A1-73C7-24C7-A3B6-1685CD56B24F}"/>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7" name="Hộp Văn bản 6">
            <a:extLst>
              <a:ext uri="{FF2B5EF4-FFF2-40B4-BE49-F238E27FC236}">
                <a16:creationId xmlns:a16="http://schemas.microsoft.com/office/drawing/2014/main" id="{30ADF0C5-CDB9-6A44-EC2F-5079441FCF57}"/>
              </a:ext>
            </a:extLst>
          </p:cNvPr>
          <p:cNvSpPr txBox="1"/>
          <p:nvPr/>
        </p:nvSpPr>
        <p:spPr>
          <a:xfrm>
            <a:off x="88288" y="1317998"/>
            <a:ext cx="9125080" cy="3631763"/>
          </a:xfrm>
          <a:prstGeom prst="rect">
            <a:avLst/>
          </a:prstGeom>
          <a:noFill/>
        </p:spPr>
        <p:txBody>
          <a:bodyPr wrap="square" rtlCol="0">
            <a:spAutoFit/>
          </a:bodyPr>
          <a:lstStyle/>
          <a:p>
            <a:pPr>
              <a:spcBef>
                <a:spcPts val="600"/>
              </a:spcBef>
            </a:pPr>
            <a:r>
              <a:rPr lang="en-US" sz="2000" b="1" dirty="0">
                <a:latin typeface="Lato" panose="020F0502020204030203" pitchFamily="34" charset="0"/>
                <a:ea typeface="Lato" panose="020F0502020204030203" pitchFamily="34" charset="0"/>
                <a:cs typeface="Lato" panose="020F0502020204030203" pitchFamily="34" charset="0"/>
              </a:rPr>
              <a:t>Thành </a:t>
            </a:r>
            <a:r>
              <a:rPr lang="en-US" sz="2000" b="1" dirty="0" err="1">
                <a:latin typeface="Lato" panose="020F0502020204030203" pitchFamily="34" charset="0"/>
                <a:ea typeface="Lato" panose="020F0502020204030203" pitchFamily="34" charset="0"/>
                <a:cs typeface="Lato" panose="020F0502020204030203" pitchFamily="34" charset="0"/>
              </a:rPr>
              <a:t>phần</a:t>
            </a:r>
            <a:r>
              <a:rPr lang="en-US" sz="2000" b="1" dirty="0">
                <a:latin typeface="Lato" panose="020F0502020204030203" pitchFamily="34" charset="0"/>
                <a:ea typeface="Lato" panose="020F0502020204030203" pitchFamily="34" charset="0"/>
                <a:cs typeface="Lato" panose="020F0502020204030203" pitchFamily="34" charset="0"/>
              </a:rPr>
              <a:t> 3: Consumer</a:t>
            </a:r>
          </a:p>
          <a:p>
            <a:pPr>
              <a:spcBef>
                <a:spcPts val="600"/>
              </a:spcBef>
            </a:pPr>
            <a:r>
              <a:rPr lang="en-US" sz="2000" dirty="0" err="1">
                <a:latin typeface="Lato" panose="020F0502020204030203" pitchFamily="34" charset="0"/>
                <a:ea typeface="Lato" panose="020F0502020204030203" pitchFamily="34" charset="0"/>
                <a:cs typeface="Lato" panose="020F0502020204030203" pitchFamily="34" charset="0"/>
              </a:rPr>
              <a:t>Chuyển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đổi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định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dạng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từ</a:t>
            </a:r>
            <a:r>
              <a:rPr lang="en-US" sz="2000" dirty="0">
                <a:latin typeface="Lato" panose="020F0502020204030203" pitchFamily="34" charset="0"/>
                <a:ea typeface="Lato" panose="020F0502020204030203" pitchFamily="34" charset="0"/>
                <a:cs typeface="Lato" panose="020F0502020204030203" pitchFamily="34" charset="0"/>
              </a:rPr>
              <a:t> message queue sang object storage.</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Quy Trình Hoạt Động: </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 Cấu Hình: Sử dụng </a:t>
            </a:r>
            <a:r>
              <a:rPr lang="vi-VN" sz="2000" dirty="0" err="1">
                <a:latin typeface="Lato" panose="020F0502020204030203" pitchFamily="34" charset="0"/>
                <a:ea typeface="Lato" panose="020F0502020204030203" pitchFamily="34" charset="0"/>
                <a:cs typeface="Lato" panose="020F0502020204030203" pitchFamily="34" charset="0"/>
              </a:rPr>
              <a:t>group</a:t>
            </a:r>
            <a:r>
              <a:rPr lang="vi-VN" sz="2000" dirty="0">
                <a:latin typeface="Lato" panose="020F0502020204030203" pitchFamily="34" charset="0"/>
                <a:ea typeface="Lato" panose="020F0502020204030203" pitchFamily="34" charset="0"/>
                <a:cs typeface="Lato" panose="020F0502020204030203" pitchFamily="34" charset="0"/>
              </a:rPr>
              <a:t> ID </a:t>
            </a:r>
            <a:r>
              <a:rPr lang="vi-VN" sz="2000" dirty="0" err="1">
                <a:latin typeface="Lato" panose="020F0502020204030203" pitchFamily="34" charset="0"/>
                <a:ea typeface="Lato" panose="020F0502020204030203" pitchFamily="34" charset="0"/>
                <a:cs typeface="Lato" panose="020F0502020204030203" pitchFamily="34" charset="0"/>
              </a:rPr>
              <a:t>bronze-Consumer</a:t>
            </a:r>
            <a:r>
              <a:rPr lang="vi-VN" sz="2000"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auto_offset_reset</a:t>
            </a:r>
            <a:r>
              <a:rPr lang="vi-VN" sz="2000" dirty="0">
                <a:latin typeface="Lato" panose="020F0502020204030203" pitchFamily="34" charset="0"/>
                <a:ea typeface="Lato" panose="020F0502020204030203" pitchFamily="34" charset="0"/>
                <a:cs typeface="Lato" panose="020F0502020204030203" pitchFamily="34" charset="0"/>
              </a:rPr>
              <a:t>="</a:t>
            </a:r>
            <a:r>
              <a:rPr lang="vi-VN" sz="2000" dirty="0" err="1">
                <a:latin typeface="Lato" panose="020F0502020204030203" pitchFamily="34" charset="0"/>
                <a:ea typeface="Lato" panose="020F0502020204030203" pitchFamily="34" charset="0"/>
                <a:cs typeface="Lato" panose="020F0502020204030203" pitchFamily="34" charset="0"/>
              </a:rPr>
              <a:t>earliest</a:t>
            </a:r>
            <a:r>
              <a:rPr lang="vi-VN" sz="2000"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=&gt; </a:t>
            </a:r>
            <a:r>
              <a:rPr lang="vi-VN" sz="2000" dirty="0">
                <a:latin typeface="Lato" panose="020F0502020204030203" pitchFamily="34" charset="0"/>
                <a:ea typeface="Lato" panose="020F0502020204030203" pitchFamily="34" charset="0"/>
                <a:cs typeface="Lato" panose="020F0502020204030203" pitchFamily="34" charset="0"/>
              </a:rPr>
              <a:t>không bỏ lỡ dữ liệu cũ nếu </a:t>
            </a:r>
            <a:r>
              <a:rPr lang="vi-VN" sz="2000" dirty="0" err="1">
                <a:latin typeface="Lato" panose="020F0502020204030203" pitchFamily="34" charset="0"/>
                <a:ea typeface="Lato" panose="020F0502020204030203" pitchFamily="34" charset="0"/>
                <a:cs typeface="Lato" panose="020F0502020204030203" pitchFamily="34" charset="0"/>
              </a:rPr>
              <a:t>consumer</a:t>
            </a:r>
            <a:r>
              <a:rPr lang="vi-VN" sz="2000" dirty="0">
                <a:latin typeface="Lato" panose="020F0502020204030203" pitchFamily="34" charset="0"/>
                <a:ea typeface="Lato" panose="020F0502020204030203" pitchFamily="34" charset="0"/>
                <a:cs typeface="Lato" panose="020F0502020204030203" pitchFamily="34" charset="0"/>
              </a:rPr>
              <a:t> mới khởi động lần đầu. </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 Xử Lý Dữ Liệu: Trích xuất </a:t>
            </a:r>
            <a:r>
              <a:rPr lang="vi-VN" sz="2000" dirty="0" err="1">
                <a:latin typeface="Lato" panose="020F0502020204030203" pitchFamily="34" charset="0"/>
                <a:ea typeface="Lato" panose="020F0502020204030203" pitchFamily="34" charset="0"/>
                <a:cs typeface="Lato" panose="020F0502020204030203" pitchFamily="34" charset="0"/>
              </a:rPr>
              <a:t>symbol</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fetched_at</a:t>
            </a:r>
            <a:r>
              <a:rPr lang="vi-VN" sz="2000" dirty="0">
                <a:latin typeface="Lato" panose="020F0502020204030203" pitchFamily="34" charset="0"/>
                <a:ea typeface="Lato" panose="020F0502020204030203" pitchFamily="34" charset="0"/>
                <a:cs typeface="Lato" panose="020F0502020204030203" pitchFamily="34" charset="0"/>
              </a:rPr>
              <a:t> để tạo khóa lưu trữ (</a:t>
            </a:r>
            <a:r>
              <a:rPr lang="vi-VN" sz="2000" dirty="0" err="1">
                <a:latin typeface="Lato" panose="020F0502020204030203" pitchFamily="34" charset="0"/>
                <a:ea typeface="Lato" panose="020F0502020204030203" pitchFamily="34" charset="0"/>
                <a:cs typeface="Lato" panose="020F0502020204030203" pitchFamily="34" charset="0"/>
              </a:rPr>
              <a:t>storage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key</a:t>
            </a:r>
            <a:r>
              <a:rPr lang="vi-VN" sz="2000" dirty="0">
                <a:latin typeface="Lato" panose="020F0502020204030203" pitchFamily="34" charset="0"/>
                <a:ea typeface="Lato" panose="020F0502020204030203" pitchFamily="34" charset="0"/>
                <a:cs typeface="Lato" panose="020F0502020204030203" pitchFamily="34" charset="0"/>
              </a:rPr>
              <a:t>) theo định dạng: {</a:t>
            </a:r>
            <a:r>
              <a:rPr lang="vi-VN" sz="2000" dirty="0" err="1">
                <a:latin typeface="Lato" panose="020F0502020204030203" pitchFamily="34" charset="0"/>
                <a:ea typeface="Lato" panose="020F0502020204030203" pitchFamily="34" charset="0"/>
                <a:cs typeface="Lato" panose="020F0502020204030203" pitchFamily="34" charset="0"/>
              </a:rPr>
              <a:t>symbol</a:t>
            </a:r>
            <a:r>
              <a:rPr lang="vi-VN" sz="2000" dirty="0">
                <a:latin typeface="Lato" panose="020F0502020204030203" pitchFamily="34" charset="0"/>
                <a:ea typeface="Lato" panose="020F0502020204030203" pitchFamily="34" charset="0"/>
                <a:cs typeface="Lato" panose="020F0502020204030203" pitchFamily="34" charset="0"/>
              </a:rPr>
              <a:t>}/{</a:t>
            </a:r>
            <a:r>
              <a:rPr lang="vi-VN" sz="2000" dirty="0" err="1">
                <a:latin typeface="Lato" panose="020F0502020204030203" pitchFamily="34" charset="0"/>
                <a:ea typeface="Lato" panose="020F0502020204030203" pitchFamily="34" charset="0"/>
                <a:cs typeface="Lato" panose="020F0502020204030203" pitchFamily="34" charset="0"/>
              </a:rPr>
              <a:t>timestamp</a:t>
            </a:r>
            <a:r>
              <a:rPr lang="vi-VN" sz="2000" dirty="0">
                <a:latin typeface="Lato" panose="020F0502020204030203" pitchFamily="34" charset="0"/>
                <a:ea typeface="Lato" panose="020F0502020204030203" pitchFamily="34" charset="0"/>
                <a:cs typeface="Lato" panose="020F0502020204030203" pitchFamily="34" charset="0"/>
              </a:rPr>
              <a:t>}.</a:t>
            </a:r>
            <a:r>
              <a:rPr lang="vi-VN" sz="2000" dirty="0" err="1">
                <a:latin typeface="Lato" panose="020F0502020204030203" pitchFamily="34" charset="0"/>
                <a:ea typeface="Lato" panose="020F0502020204030203" pitchFamily="34" charset="0"/>
                <a:cs typeface="Lato" panose="020F0502020204030203" pitchFamily="34" charset="0"/>
              </a:rPr>
              <a:t>json</a:t>
            </a:r>
            <a:r>
              <a:rPr lang="vi-VN" sz="2000" dirty="0">
                <a:latin typeface="Lato" panose="020F0502020204030203" pitchFamily="34" charset="0"/>
                <a:ea typeface="Lato" panose="020F0502020204030203" pitchFamily="34" charset="0"/>
                <a:cs typeface="Lato" panose="020F0502020204030203" pitchFamily="34" charset="0"/>
              </a:rPr>
              <a:t>.</a:t>
            </a:r>
          </a:p>
          <a:p>
            <a:pPr>
              <a:spcBef>
                <a:spcPts val="600"/>
              </a:spcBef>
            </a:pPr>
            <a:r>
              <a:rPr lang="vi-VN" sz="2000" dirty="0">
                <a:latin typeface="Lato" panose="020F0502020204030203" pitchFamily="34" charset="0"/>
                <a:ea typeface="Lato" panose="020F0502020204030203" pitchFamily="34" charset="0"/>
                <a:cs typeface="Lato" panose="020F0502020204030203" pitchFamily="34" charset="0"/>
              </a:rPr>
              <a:t> • Lưu Trữ </a:t>
            </a:r>
            <a:r>
              <a:rPr lang="vi-VN" sz="2000" dirty="0" err="1">
                <a:latin typeface="Lato" panose="020F0502020204030203" pitchFamily="34" charset="0"/>
                <a:ea typeface="Lato" panose="020F0502020204030203" pitchFamily="34" charset="0"/>
                <a:cs typeface="Lato" panose="020F0502020204030203" pitchFamily="34" charset="0"/>
              </a:rPr>
              <a:t>MinIO</a:t>
            </a:r>
            <a:r>
              <a:rPr lang="vi-VN" sz="2000" dirty="0">
                <a:latin typeface="Lato" panose="020F0502020204030203" pitchFamily="34" charset="0"/>
                <a:ea typeface="Lato" panose="020F0502020204030203" pitchFamily="34" charset="0"/>
                <a:cs typeface="Lato" panose="020F0502020204030203" pitchFamily="34" charset="0"/>
              </a:rPr>
              <a:t>: Sử dụng thư viện Boto3 để kết nối với S3 API của </a:t>
            </a:r>
            <a:r>
              <a:rPr lang="vi-VN" sz="2000" dirty="0" err="1">
                <a:latin typeface="Lato" panose="020F0502020204030203" pitchFamily="34" charset="0"/>
                <a:ea typeface="Lato" panose="020F0502020204030203" pitchFamily="34" charset="0"/>
                <a:cs typeface="Lato" panose="020F0502020204030203" pitchFamily="34" charset="0"/>
              </a:rPr>
              <a:t>MinIO</a:t>
            </a:r>
            <a:r>
              <a:rPr lang="vi-VN" sz="2000" dirty="0">
                <a:latin typeface="Lato" panose="020F0502020204030203" pitchFamily="34" charset="0"/>
                <a:ea typeface="Lato" panose="020F0502020204030203" pitchFamily="34" charset="0"/>
                <a:cs typeface="Lato" panose="020F0502020204030203" pitchFamily="34" charset="0"/>
              </a:rPr>
              <a:t>, ghi mỗi thông điệp thành một tệp JSON riêng biệt trong </a:t>
            </a:r>
            <a:r>
              <a:rPr lang="vi-VN" sz="2000" dirty="0" err="1">
                <a:latin typeface="Lato" panose="020F0502020204030203" pitchFamily="34" charset="0"/>
                <a:ea typeface="Lato" panose="020F0502020204030203" pitchFamily="34" charset="0"/>
                <a:cs typeface="Lato" panose="020F0502020204030203" pitchFamily="34" charset="0"/>
              </a:rPr>
              <a:t>bucket</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bronze-transactions</a:t>
            </a:r>
            <a:endParaRPr lang="vi-V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0499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65B12-7F11-55DA-9C11-90A7D0D4724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4A95B3-F266-F9BB-6C34-6C13DA6E17B4}"/>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AE37C8D7-EB81-10F9-D606-62B69B7E48AF}"/>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2ECABB4C-7DD4-F2AB-EAA4-75DDC9394C48}"/>
              </a:ext>
            </a:extLst>
          </p:cNvPr>
          <p:cNvSpPr txBox="1"/>
          <p:nvPr/>
        </p:nvSpPr>
        <p:spPr>
          <a:xfrm>
            <a:off x="235077" y="1767006"/>
            <a:ext cx="8611128" cy="3323987"/>
          </a:xfrm>
          <a:prstGeom prst="rect">
            <a:avLst/>
          </a:prstGeom>
          <a:noFill/>
        </p:spPr>
        <p:txBody>
          <a:bodyPr wrap="square">
            <a:spAutoFit/>
          </a:bodyPr>
          <a:lstStyle/>
          <a:p>
            <a:pPr>
              <a:spcBef>
                <a:spcPts val="1200"/>
              </a:spcBef>
            </a:pPr>
            <a:r>
              <a:rPr lang="vi-VN" sz="2000" b="1" dirty="0">
                <a:latin typeface="Lato" panose="020F0502020204030203" pitchFamily="34" charset="0"/>
                <a:ea typeface="Lato" panose="020F0502020204030203" pitchFamily="34" charset="0"/>
                <a:cs typeface="Lato" panose="020F0502020204030203" pitchFamily="34" charset="0"/>
              </a:rPr>
              <a:t>Biến Đổi Định Dạng Dữ Liệu (</a:t>
            </a:r>
            <a:r>
              <a:rPr lang="vi-VN" sz="2000" b="1" dirty="0" err="1">
                <a:latin typeface="Lato" panose="020F0502020204030203" pitchFamily="34" charset="0"/>
                <a:ea typeface="Lato" panose="020F0502020204030203" pitchFamily="34" charset="0"/>
                <a:cs typeface="Lato" panose="020F0502020204030203" pitchFamily="34" charset="0"/>
              </a:rPr>
              <a:t>Data</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Format</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Transformation</a:t>
            </a:r>
            <a:r>
              <a:rPr lang="vi-VN" sz="2000" b="1" dirty="0">
                <a:latin typeface="Lato" panose="020F0502020204030203" pitchFamily="34" charset="0"/>
                <a:ea typeface="Lato" panose="020F0502020204030203" pitchFamily="34" charset="0"/>
                <a:cs typeface="Lato" panose="020F0502020204030203" pitchFamily="34" charset="0"/>
              </a:rPr>
              <a:t>)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Dữ liệu trải qua các giai đoạn chuyển đổi </a:t>
            </a:r>
            <a:r>
              <a:rPr lang="vi-VN" sz="2000" dirty="0" err="1">
                <a:latin typeface="Lato" panose="020F0502020204030203" pitchFamily="34" charset="0"/>
                <a:ea typeface="Lato" panose="020F0502020204030203" pitchFamily="34" charset="0"/>
                <a:cs typeface="Lato" panose="020F0502020204030203" pitchFamily="34" charset="0"/>
              </a:rPr>
              <a:t>logic</a:t>
            </a:r>
            <a:r>
              <a:rPr lang="vi-VN" sz="2000" dirty="0">
                <a:latin typeface="Lato" panose="020F0502020204030203" pitchFamily="34" charset="0"/>
                <a:ea typeface="Lato" panose="020F0502020204030203" pitchFamily="34" charset="0"/>
                <a:cs typeface="Lato" panose="020F0502020204030203" pitchFamily="34" charset="0"/>
              </a:rPr>
              <a:t> như sau: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1. Nguồn (</a:t>
            </a:r>
            <a:r>
              <a:rPr lang="vi-VN" sz="2000" dirty="0" err="1">
                <a:latin typeface="Lato" panose="020F0502020204030203" pitchFamily="34" charset="0"/>
                <a:ea typeface="Lato" panose="020F0502020204030203" pitchFamily="34" charset="0"/>
                <a:cs typeface="Lato" panose="020F0502020204030203" pitchFamily="34" charset="0"/>
              </a:rPr>
              <a:t>Finnhub</a:t>
            </a:r>
            <a:r>
              <a:rPr lang="vi-VN" sz="2000" dirty="0">
                <a:latin typeface="Lato" panose="020F0502020204030203" pitchFamily="34" charset="0"/>
                <a:ea typeface="Lato" panose="020F0502020204030203" pitchFamily="34" charset="0"/>
                <a:cs typeface="Lato" panose="020F0502020204030203" pitchFamily="34" charset="0"/>
              </a:rPr>
              <a:t>): Định dạng JSON thô với các trường viết tắt (c, d, </a:t>
            </a:r>
            <a:r>
              <a:rPr lang="vi-VN" sz="2000" dirty="0" err="1">
                <a:latin typeface="Lato" panose="020F0502020204030203" pitchFamily="34" charset="0"/>
                <a:ea typeface="Lato" panose="020F0502020204030203" pitchFamily="34" charset="0"/>
                <a:cs typeface="Lato" panose="020F0502020204030203" pitchFamily="34" charset="0"/>
              </a:rPr>
              <a:t>dp</a:t>
            </a:r>
            <a:r>
              <a:rPr lang="vi-VN" sz="2000" dirty="0">
                <a:latin typeface="Lato" panose="020F0502020204030203" pitchFamily="34" charset="0"/>
                <a:ea typeface="Lato" panose="020F0502020204030203" pitchFamily="34" charset="0"/>
                <a:cs typeface="Lato" panose="020F0502020204030203" pitchFamily="34" charset="0"/>
              </a:rPr>
              <a:t>...). 2. </a:t>
            </a:r>
            <a:r>
              <a:rPr lang="vi-VN" sz="2000" dirty="0" err="1">
                <a:latin typeface="Lato" panose="020F0502020204030203" pitchFamily="34" charset="0"/>
                <a:ea typeface="Lato" panose="020F0502020204030203" pitchFamily="34" charset="0"/>
                <a:cs typeface="Lato" panose="020F0502020204030203" pitchFamily="34" charset="0"/>
              </a:rPr>
              <a:t>Producer</a:t>
            </a:r>
            <a:r>
              <a:rPr lang="vi-VN" sz="2000" dirty="0">
                <a:latin typeface="Lato" panose="020F0502020204030203" pitchFamily="34" charset="0"/>
                <a:ea typeface="Lato" panose="020F0502020204030203" pitchFamily="34" charset="0"/>
                <a:cs typeface="Lato" panose="020F0502020204030203" pitchFamily="34" charset="0"/>
              </a:rPr>
              <a:t>: Làm giàu dữ liệu bằng cách thêm </a:t>
            </a:r>
            <a:r>
              <a:rPr lang="vi-VN" sz="2000" dirty="0" err="1">
                <a:latin typeface="Lato" panose="020F0502020204030203" pitchFamily="34" charset="0"/>
                <a:ea typeface="Lato" panose="020F0502020204030203" pitchFamily="34" charset="0"/>
                <a:cs typeface="Lato" panose="020F0502020204030203" pitchFamily="34" charset="0"/>
              </a:rPr>
              <a:t>symbol</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fetched_at</a:t>
            </a:r>
            <a:r>
              <a:rPr lang="vi-VN" sz="2000" dirty="0">
                <a:latin typeface="Lato" panose="020F0502020204030203" pitchFamily="34" charset="0"/>
                <a:ea typeface="Lato" panose="020F0502020204030203" pitchFamily="34" charset="0"/>
                <a:cs typeface="Lato" panose="020F0502020204030203" pitchFamily="34" charset="0"/>
              </a:rPr>
              <a:t>.</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3. </a:t>
            </a:r>
            <a:r>
              <a:rPr lang="vi-VN" sz="2000" dirty="0" err="1">
                <a:latin typeface="Lato" panose="020F0502020204030203" pitchFamily="34" charset="0"/>
                <a:ea typeface="Lato" panose="020F0502020204030203" pitchFamily="34" charset="0"/>
                <a:cs typeface="Lato" panose="020F0502020204030203" pitchFamily="34" charset="0"/>
              </a:rPr>
              <a:t>Kafka</a:t>
            </a:r>
            <a:r>
              <a:rPr lang="vi-VN" sz="2000" dirty="0">
                <a:latin typeface="Lato" panose="020F0502020204030203" pitchFamily="34" charset="0"/>
                <a:ea typeface="Lato" panose="020F0502020204030203" pitchFamily="34" charset="0"/>
                <a:cs typeface="Lato" panose="020F0502020204030203" pitchFamily="34" charset="0"/>
              </a:rPr>
              <a:t>: Chuyển đổi sang dạng nhị phân (UTF-8 </a:t>
            </a:r>
            <a:r>
              <a:rPr lang="vi-VN" sz="2000" dirty="0" err="1">
                <a:latin typeface="Lato" panose="020F0502020204030203" pitchFamily="34" charset="0"/>
                <a:ea typeface="Lato" panose="020F0502020204030203" pitchFamily="34" charset="0"/>
                <a:cs typeface="Lato" panose="020F0502020204030203" pitchFamily="34" charset="0"/>
              </a:rPr>
              <a:t>bytes</a:t>
            </a:r>
            <a:r>
              <a:rPr lang="vi-VN" sz="2000" dirty="0">
                <a:latin typeface="Lato" panose="020F0502020204030203" pitchFamily="34" charset="0"/>
                <a:ea typeface="Lato" panose="020F0502020204030203" pitchFamily="34" charset="0"/>
                <a:cs typeface="Lato" panose="020F0502020204030203" pitchFamily="34" charset="0"/>
              </a:rPr>
              <a:t>) để truyền tải.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4. </a:t>
            </a:r>
            <a:r>
              <a:rPr lang="vi-VN" sz="2000" dirty="0" err="1">
                <a:latin typeface="Lato" panose="020F0502020204030203" pitchFamily="34" charset="0"/>
                <a:ea typeface="Lato" panose="020F0502020204030203" pitchFamily="34" charset="0"/>
                <a:cs typeface="Lato" panose="020F0502020204030203" pitchFamily="34" charset="0"/>
              </a:rPr>
              <a:t>Consumer</a:t>
            </a:r>
            <a:r>
              <a:rPr lang="vi-VN" sz="2000" dirty="0">
                <a:latin typeface="Lato" panose="020F0502020204030203" pitchFamily="34" charset="0"/>
                <a:ea typeface="Lato" panose="020F0502020204030203" pitchFamily="34" charset="0"/>
                <a:cs typeface="Lato" panose="020F0502020204030203" pitchFamily="34" charset="0"/>
              </a:rPr>
              <a:t>: Chuyển đổi ngược từ </a:t>
            </a:r>
            <a:r>
              <a:rPr lang="vi-VN" sz="2000" dirty="0" err="1">
                <a:latin typeface="Lato" panose="020F0502020204030203" pitchFamily="34" charset="0"/>
                <a:ea typeface="Lato" panose="020F0502020204030203" pitchFamily="34" charset="0"/>
                <a:cs typeface="Lato" panose="020F0502020204030203" pitchFamily="34" charset="0"/>
              </a:rPr>
              <a:t>bytes</a:t>
            </a:r>
            <a:r>
              <a:rPr lang="vi-VN" sz="2000" dirty="0">
                <a:latin typeface="Lato" panose="020F0502020204030203" pitchFamily="34" charset="0"/>
                <a:ea typeface="Lato" panose="020F0502020204030203" pitchFamily="34" charset="0"/>
                <a:cs typeface="Lato" panose="020F0502020204030203" pitchFamily="34" charset="0"/>
              </a:rPr>
              <a:t> sang </a:t>
            </a:r>
            <a:r>
              <a:rPr lang="vi-VN" sz="2000" dirty="0" err="1">
                <a:latin typeface="Lato" panose="020F0502020204030203" pitchFamily="34" charset="0"/>
                <a:ea typeface="Lato" panose="020F0502020204030203" pitchFamily="34" charset="0"/>
                <a:cs typeface="Lato" panose="020F0502020204030203" pitchFamily="34" charset="0"/>
              </a:rPr>
              <a:t>Python</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dictionary</a:t>
            </a:r>
            <a:r>
              <a:rPr lang="vi-VN" sz="2000" dirty="0">
                <a:latin typeface="Lato" panose="020F0502020204030203" pitchFamily="34" charset="0"/>
                <a:ea typeface="Lato" panose="020F0502020204030203" pitchFamily="34" charset="0"/>
                <a:cs typeface="Lato" panose="020F0502020204030203" pitchFamily="34" charset="0"/>
              </a:rPr>
              <a:t> để xử lý.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5. Lưu trữ (</a:t>
            </a:r>
            <a:r>
              <a:rPr lang="vi-VN" sz="2000" dirty="0" err="1">
                <a:latin typeface="Lato" panose="020F0502020204030203" pitchFamily="34" charset="0"/>
                <a:ea typeface="Lato" panose="020F0502020204030203" pitchFamily="34" charset="0"/>
                <a:cs typeface="Lato" panose="020F0502020204030203" pitchFamily="34" charset="0"/>
              </a:rPr>
              <a:t>MinIO</a:t>
            </a:r>
            <a:r>
              <a:rPr lang="vi-VN" sz="2000" dirty="0">
                <a:latin typeface="Lato" panose="020F0502020204030203" pitchFamily="34" charset="0"/>
                <a:ea typeface="Lato" panose="020F0502020204030203" pitchFamily="34" charset="0"/>
                <a:cs typeface="Lato" panose="020F0502020204030203" pitchFamily="34" charset="0"/>
              </a:rPr>
              <a:t>): Lưu thành tệp vật lý với cấu trúc phân cấp thư mục để tối ưu hóa việc truy xuất theo mã chứng khoán và thời gian.</a:t>
            </a:r>
          </a:p>
        </p:txBody>
      </p:sp>
    </p:spTree>
    <p:extLst>
      <p:ext uri="{BB962C8B-B14F-4D97-AF65-F5344CB8AC3E}">
        <p14:creationId xmlns:p14="http://schemas.microsoft.com/office/powerpoint/2010/main" val="1630525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57B4C-C941-6A18-3660-AED81A295F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8BE853-4427-447B-EA46-9C8B5156E27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5993BFBF-C7BA-76CD-FE68-D5BD7330B4AF}"/>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4" name="Hộp Văn bản 3">
            <a:extLst>
              <a:ext uri="{FF2B5EF4-FFF2-40B4-BE49-F238E27FC236}">
                <a16:creationId xmlns:a16="http://schemas.microsoft.com/office/drawing/2014/main" id="{0890D311-0E9F-5D02-F2BC-F77DBB931DB3}"/>
              </a:ext>
            </a:extLst>
          </p:cNvPr>
          <p:cNvSpPr txBox="1"/>
          <p:nvPr/>
        </p:nvSpPr>
        <p:spPr>
          <a:xfrm>
            <a:off x="56756" y="800889"/>
            <a:ext cx="3246402"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2.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lưu</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trữ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7B77AC90-2A8C-9BC0-B45E-1AD0B5390220}"/>
              </a:ext>
            </a:extLst>
          </p:cNvPr>
          <p:cNvSpPr txBox="1"/>
          <p:nvPr/>
        </p:nvSpPr>
        <p:spPr>
          <a:xfrm>
            <a:off x="235077" y="1720840"/>
            <a:ext cx="8357301" cy="3416320"/>
          </a:xfrm>
          <a:prstGeom prst="rect">
            <a:avLst/>
          </a:prstGeom>
          <a:noFill/>
        </p:spPr>
        <p:txBody>
          <a:bodyPr wrap="square">
            <a:spAutoFit/>
          </a:bodyPr>
          <a:lstStyle/>
          <a:p>
            <a:pPr algn="just"/>
            <a:r>
              <a:rPr lang="en-GB" b="1" dirty="0">
                <a:latin typeface="Lato" panose="020F0502020204030203" pitchFamily="34" charset="0"/>
                <a:ea typeface="Lato" panose="020F0502020204030203" pitchFamily="34" charset="0"/>
                <a:cs typeface="Lato" panose="020F0502020204030203" pitchFamily="34" charset="0"/>
              </a:rPr>
              <a:t>1. </a:t>
            </a:r>
            <a:r>
              <a:rPr lang="vi-VN" b="1" dirty="0" err="1">
                <a:latin typeface="Lato" panose="020F0502020204030203" pitchFamily="34" charset="0"/>
                <a:ea typeface="Lato" panose="020F0502020204030203" pitchFamily="34" charset="0"/>
                <a:cs typeface="Lato" panose="020F0502020204030203" pitchFamily="34" charset="0"/>
              </a:rPr>
              <a:t>Buffer</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Layer</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Lưu trữ dữ liệu từ </a:t>
            </a:r>
            <a:r>
              <a:rPr lang="vi-VN" dirty="0" err="1">
                <a:latin typeface="Lato" panose="020F0502020204030203" pitchFamily="34" charset="0"/>
                <a:ea typeface="Lato" panose="020F0502020204030203" pitchFamily="34" charset="0"/>
                <a:cs typeface="Lato" panose="020F0502020204030203" pitchFamily="34" charset="0"/>
              </a:rPr>
              <a:t>Consumer</a:t>
            </a:r>
            <a:r>
              <a:rPr lang="vi-VN" dirty="0">
                <a:latin typeface="Lato" panose="020F0502020204030203" pitchFamily="34" charset="0"/>
                <a:ea typeface="Lato" panose="020F0502020204030203" pitchFamily="34" charset="0"/>
                <a:cs typeface="Lato" panose="020F0502020204030203" pitchFamily="34" charset="0"/>
              </a:rPr>
              <a:t> trước khi </a:t>
            </a:r>
            <a:r>
              <a:rPr lang="vi-VN" dirty="0" err="1">
                <a:latin typeface="Lato" panose="020F0502020204030203" pitchFamily="34" charset="0"/>
                <a:ea typeface="Lato" panose="020F0502020204030203" pitchFamily="34" charset="0"/>
                <a:cs typeface="Lato" panose="020F0502020204030203" pitchFamily="34" charset="0"/>
              </a:rPr>
              <a:t>Airflow</a:t>
            </a:r>
            <a:r>
              <a:rPr lang="vi-VN" dirty="0">
                <a:latin typeface="Lato" panose="020F0502020204030203" pitchFamily="34" charset="0"/>
                <a:ea typeface="Lato" panose="020F0502020204030203" pitchFamily="34" charset="0"/>
                <a:cs typeface="Lato" panose="020F0502020204030203" pitchFamily="34" charset="0"/>
              </a:rPr>
              <a:t> xử lý, cho phép hai quá trình hoạt động với tốc độ khác nhau. </a:t>
            </a:r>
            <a:r>
              <a:rPr lang="vi-VN" dirty="0" err="1">
                <a:latin typeface="Lato" panose="020F0502020204030203" pitchFamily="34" charset="0"/>
                <a:ea typeface="Lato" panose="020F0502020204030203" pitchFamily="34" charset="0"/>
                <a:cs typeface="Lato" panose="020F0502020204030203" pitchFamily="34" charset="0"/>
              </a:rPr>
              <a:t>Consumer</a:t>
            </a:r>
            <a:r>
              <a:rPr lang="vi-VN" dirty="0">
                <a:latin typeface="Lato" panose="020F0502020204030203" pitchFamily="34" charset="0"/>
                <a:ea typeface="Lato" panose="020F0502020204030203" pitchFamily="34" charset="0"/>
                <a:cs typeface="Lato" panose="020F0502020204030203" pitchFamily="34" charset="0"/>
              </a:rPr>
              <a:t> có thể ghi nhanh (50 </a:t>
            </a:r>
            <a:r>
              <a:rPr lang="vi-VN" dirty="0" err="1">
                <a:latin typeface="Lato" panose="020F0502020204030203" pitchFamily="34" charset="0"/>
                <a:ea typeface="Lato" panose="020F0502020204030203" pitchFamily="34" charset="0"/>
                <a:cs typeface="Lato" panose="020F0502020204030203" pitchFamily="34" charset="0"/>
              </a:rPr>
              <a:t>messages</a:t>
            </a:r>
            <a:r>
              <a:rPr lang="vi-VN" dirty="0">
                <a:latin typeface="Lato" panose="020F0502020204030203" pitchFamily="34" charset="0"/>
                <a:ea typeface="Lato" panose="020F0502020204030203" pitchFamily="34" charset="0"/>
                <a:cs typeface="Lato" panose="020F0502020204030203" pitchFamily="34" charset="0"/>
              </a:rPr>
              <a:t>/phút) mà không cần đợi các tiến trình phía sau. </a:t>
            </a:r>
          </a:p>
          <a:p>
            <a:pPr algn="just"/>
            <a:endParaRPr lang="vi-VN" dirty="0">
              <a:latin typeface="Lato" panose="020F0502020204030203" pitchFamily="34" charset="0"/>
              <a:ea typeface="Lato" panose="020F0502020204030203" pitchFamily="34" charset="0"/>
              <a:cs typeface="Lato" panose="020F0502020204030203" pitchFamily="34" charset="0"/>
            </a:endParaRPr>
          </a:p>
          <a:p>
            <a:pPr algn="just"/>
            <a:r>
              <a:rPr lang="vi-VN" b="1" dirty="0">
                <a:latin typeface="Lato" panose="020F0502020204030203" pitchFamily="34" charset="0"/>
                <a:ea typeface="Lato" panose="020F0502020204030203" pitchFamily="34" charset="0"/>
                <a:cs typeface="Lato" panose="020F0502020204030203" pitchFamily="34" charset="0"/>
              </a:rPr>
              <a:t>2. </a:t>
            </a:r>
            <a:r>
              <a:rPr lang="vi-VN" b="1" dirty="0" err="1">
                <a:latin typeface="Lato" panose="020F0502020204030203" pitchFamily="34" charset="0"/>
                <a:ea typeface="Lato" panose="020F0502020204030203" pitchFamily="34" charset="0"/>
                <a:cs typeface="Lato" panose="020F0502020204030203" pitchFamily="34" charset="0"/>
              </a:rPr>
              <a:t>Decoupling</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Point</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Tách biệt hoàn toàn quá trình </a:t>
            </a:r>
            <a:r>
              <a:rPr lang="vi-VN" dirty="0" err="1">
                <a:latin typeface="Lato" panose="020F0502020204030203" pitchFamily="34" charset="0"/>
                <a:ea typeface="Lato" panose="020F0502020204030203" pitchFamily="34" charset="0"/>
                <a:cs typeface="Lato" panose="020F0502020204030203" pitchFamily="34" charset="0"/>
              </a:rPr>
              <a:t>ingestion</a:t>
            </a:r>
            <a:r>
              <a:rPr lang="vi-VN" dirty="0">
                <a:latin typeface="Lato" panose="020F0502020204030203" pitchFamily="34" charset="0"/>
                <a:ea typeface="Lato" panose="020F0502020204030203" pitchFamily="34" charset="0"/>
                <a:cs typeface="Lato" panose="020F0502020204030203" pitchFamily="34" charset="0"/>
              </a:rPr>
              <a:t> và </a:t>
            </a:r>
            <a:r>
              <a:rPr lang="vi-VN" dirty="0" err="1">
                <a:latin typeface="Lato" panose="020F0502020204030203" pitchFamily="34" charset="0"/>
                <a:ea typeface="Lato" panose="020F0502020204030203" pitchFamily="34" charset="0"/>
                <a:cs typeface="Lato" panose="020F0502020204030203" pitchFamily="34" charset="0"/>
              </a:rPr>
              <a:t>processing</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Consumer</a:t>
            </a:r>
            <a:r>
              <a:rPr lang="vi-VN" dirty="0">
                <a:latin typeface="Lato" panose="020F0502020204030203" pitchFamily="34" charset="0"/>
                <a:ea typeface="Lato" panose="020F0502020204030203" pitchFamily="34" charset="0"/>
                <a:cs typeface="Lato" panose="020F0502020204030203" pitchFamily="34" charset="0"/>
              </a:rPr>
              <a:t> không cần nhận biết về các hệ thống như </a:t>
            </a:r>
            <a:r>
              <a:rPr lang="vi-VN" dirty="0" err="1">
                <a:latin typeface="Lato" panose="020F0502020204030203" pitchFamily="34" charset="0"/>
                <a:ea typeface="Lato" panose="020F0502020204030203" pitchFamily="34" charset="0"/>
                <a:cs typeface="Lato" panose="020F0502020204030203" pitchFamily="34" charset="0"/>
              </a:rPr>
              <a:t>BigQuery</a:t>
            </a:r>
            <a:r>
              <a:rPr lang="vi-VN" dirty="0">
                <a:latin typeface="Lato" panose="020F0502020204030203" pitchFamily="34" charset="0"/>
                <a:ea typeface="Lato" panose="020F0502020204030203" pitchFamily="34" charset="0"/>
                <a:cs typeface="Lato" panose="020F0502020204030203" pitchFamily="34" charset="0"/>
              </a:rPr>
              <a:t> hay </a:t>
            </a:r>
            <a:r>
              <a:rPr lang="vi-VN" dirty="0" err="1">
                <a:latin typeface="Lato" panose="020F0502020204030203" pitchFamily="34" charset="0"/>
                <a:ea typeface="Lato" panose="020F0502020204030203" pitchFamily="34" charset="0"/>
                <a:cs typeface="Lato" panose="020F0502020204030203" pitchFamily="34" charset="0"/>
              </a:rPr>
              <a:t>Airflow</a:t>
            </a:r>
            <a:r>
              <a:rPr lang="vi-VN" dirty="0">
                <a:latin typeface="Lato" panose="020F0502020204030203" pitchFamily="34" charset="0"/>
                <a:ea typeface="Lato" panose="020F0502020204030203" pitchFamily="34" charset="0"/>
                <a:cs typeface="Lato" panose="020F0502020204030203" pitchFamily="34" charset="0"/>
              </a:rPr>
              <a:t>. </a:t>
            </a:r>
          </a:p>
          <a:p>
            <a:pPr algn="just"/>
            <a:endParaRPr lang="vi-VN" dirty="0">
              <a:latin typeface="Lato" panose="020F0502020204030203" pitchFamily="34" charset="0"/>
              <a:ea typeface="Lato" panose="020F0502020204030203" pitchFamily="34" charset="0"/>
              <a:cs typeface="Lato" panose="020F0502020204030203" pitchFamily="34" charset="0"/>
            </a:endParaRPr>
          </a:p>
          <a:p>
            <a:pPr algn="just"/>
            <a:r>
              <a:rPr lang="vi-VN" b="1" dirty="0">
                <a:latin typeface="Lato" panose="020F0502020204030203" pitchFamily="34" charset="0"/>
                <a:ea typeface="Lato" panose="020F0502020204030203" pitchFamily="34" charset="0"/>
                <a:cs typeface="Lato" panose="020F0502020204030203" pitchFamily="34" charset="0"/>
              </a:rPr>
              <a:t>3. </a:t>
            </a:r>
            <a:r>
              <a:rPr lang="vi-VN" b="1" dirty="0" err="1">
                <a:latin typeface="Lato" panose="020F0502020204030203" pitchFamily="34" charset="0"/>
                <a:ea typeface="Lato" panose="020F0502020204030203" pitchFamily="34" charset="0"/>
                <a:cs typeface="Lato" panose="020F0502020204030203" pitchFamily="34" charset="0"/>
              </a:rPr>
              <a:t>Data</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Persistence</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Lưu trữ dữ liệu thô dưới dạng tệp JSON bền vững, cho phép tái lập (</a:t>
            </a:r>
            <a:r>
              <a:rPr lang="vi-VN" dirty="0" err="1">
                <a:latin typeface="Lato" panose="020F0502020204030203" pitchFamily="34" charset="0"/>
                <a:ea typeface="Lato" panose="020F0502020204030203" pitchFamily="34" charset="0"/>
                <a:cs typeface="Lato" panose="020F0502020204030203" pitchFamily="34" charset="0"/>
              </a:rPr>
              <a:t>replay</a:t>
            </a:r>
            <a:r>
              <a:rPr lang="vi-VN" dirty="0">
                <a:latin typeface="Lato" panose="020F0502020204030203" pitchFamily="34" charset="0"/>
                <a:ea typeface="Lato" panose="020F0502020204030203" pitchFamily="34" charset="0"/>
                <a:cs typeface="Lato" panose="020F0502020204030203" pitchFamily="34" charset="0"/>
              </a:rPr>
              <a:t>) dữ liệu để xử lý lại hoặc phục hồi sau sự cố. </a:t>
            </a:r>
          </a:p>
          <a:p>
            <a:pPr algn="just"/>
            <a:endParaRPr lang="vi-VN" dirty="0">
              <a:latin typeface="Lato" panose="020F0502020204030203" pitchFamily="34" charset="0"/>
              <a:ea typeface="Lato" panose="020F0502020204030203" pitchFamily="34" charset="0"/>
              <a:cs typeface="Lato" panose="020F0502020204030203" pitchFamily="34" charset="0"/>
            </a:endParaRPr>
          </a:p>
          <a:p>
            <a:pPr algn="just"/>
            <a:r>
              <a:rPr lang="vi-VN" b="1" dirty="0">
                <a:latin typeface="Lato" panose="020F0502020204030203" pitchFamily="34" charset="0"/>
                <a:ea typeface="Lato" panose="020F0502020204030203" pitchFamily="34" charset="0"/>
                <a:cs typeface="Lato" panose="020F0502020204030203" pitchFamily="34" charset="0"/>
              </a:rPr>
              <a:t>4. </a:t>
            </a:r>
            <a:r>
              <a:rPr lang="vi-VN" b="1" dirty="0" err="1">
                <a:latin typeface="Lato" panose="020F0502020204030203" pitchFamily="34" charset="0"/>
                <a:ea typeface="Lato" panose="020F0502020204030203" pitchFamily="34" charset="0"/>
                <a:cs typeface="Lato" panose="020F0502020204030203" pitchFamily="34" charset="0"/>
              </a:rPr>
              <a:t>Incremental</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Processing</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Support</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Cấu trúc khóa (</a:t>
            </a:r>
            <a:r>
              <a:rPr lang="vi-VN" dirty="0" err="1">
                <a:latin typeface="Lato" panose="020F0502020204030203" pitchFamily="34" charset="0"/>
                <a:ea typeface="Lato" panose="020F0502020204030203" pitchFamily="34" charset="0"/>
                <a:cs typeface="Lato" panose="020F0502020204030203" pitchFamily="34" charset="0"/>
              </a:rPr>
              <a:t>key</a:t>
            </a:r>
            <a:r>
              <a:rPr lang="vi-VN" dirty="0">
                <a:latin typeface="Lato" panose="020F0502020204030203" pitchFamily="34" charset="0"/>
                <a:ea typeface="Lato" panose="020F0502020204030203" pitchFamily="34" charset="0"/>
                <a:cs typeface="Lato" panose="020F0502020204030203" pitchFamily="34" charset="0"/>
              </a:rPr>
              <a:t>) cho phép lọc và sắp xếp dữ liệu dễ dàng, hỗ trợ </a:t>
            </a:r>
            <a:r>
              <a:rPr lang="vi-VN" dirty="0" err="1">
                <a:latin typeface="Lato" panose="020F0502020204030203" pitchFamily="34" charset="0"/>
                <a:ea typeface="Lato" panose="020F0502020204030203" pitchFamily="34" charset="0"/>
                <a:cs typeface="Lato" panose="020F0502020204030203" pitchFamily="34" charset="0"/>
              </a:rPr>
              <a:t>Airflow</a:t>
            </a:r>
            <a:r>
              <a:rPr lang="vi-VN" dirty="0">
                <a:latin typeface="Lato" panose="020F0502020204030203" pitchFamily="34" charset="0"/>
                <a:ea typeface="Lato" panose="020F0502020204030203" pitchFamily="34" charset="0"/>
                <a:cs typeface="Lato" panose="020F0502020204030203" pitchFamily="34" charset="0"/>
              </a:rPr>
              <a:t> chỉ đọc các tệp mới dựa trên dấu thời gian.</a:t>
            </a:r>
          </a:p>
        </p:txBody>
      </p:sp>
    </p:spTree>
    <p:extLst>
      <p:ext uri="{BB962C8B-B14F-4D97-AF65-F5344CB8AC3E}">
        <p14:creationId xmlns:p14="http://schemas.microsoft.com/office/powerpoint/2010/main" val="202181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12C2C-7BEF-FBFD-1D16-FFC2CC982E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6B61CD-473D-D9A1-7ED1-80FB41A8A742}"/>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FAB4E341-AD0E-0712-B395-C7EC42B016DC}"/>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pic>
        <p:nvPicPr>
          <p:cNvPr id="5" name="Hình ảnh 4" descr="Ảnh có chứa phần mềm, Phần mềm đa phương tiện, ảnh chụp màn hình&#10;&#10;Nội dung do AI tạo ra có thể không chính xác.">
            <a:extLst>
              <a:ext uri="{FF2B5EF4-FFF2-40B4-BE49-F238E27FC236}">
                <a16:creationId xmlns:a16="http://schemas.microsoft.com/office/drawing/2014/main" id="{A1749B8D-F7AA-6E05-C0F1-35D68C2BBBA7}"/>
              </a:ext>
            </a:extLst>
          </p:cNvPr>
          <p:cNvPicPr>
            <a:picLocks noChangeAspect="1"/>
          </p:cNvPicPr>
          <p:nvPr/>
        </p:nvPicPr>
        <p:blipFill>
          <a:blip r:embed="rId2"/>
          <a:stretch>
            <a:fillRect/>
          </a:stretch>
        </p:blipFill>
        <p:spPr>
          <a:xfrm>
            <a:off x="1040524" y="808587"/>
            <a:ext cx="7189076" cy="2303526"/>
          </a:xfrm>
          <a:prstGeom prst="rect">
            <a:avLst/>
          </a:prstGeom>
        </p:spPr>
      </p:pic>
      <p:pic>
        <p:nvPicPr>
          <p:cNvPr id="7" name="Hình ảnh 6" descr="Ảnh có chứa ảnh chụp màn hình, thiết bị&#10;&#10;Nội dung do AI tạo ra có thể không chính xác.">
            <a:extLst>
              <a:ext uri="{FF2B5EF4-FFF2-40B4-BE49-F238E27FC236}">
                <a16:creationId xmlns:a16="http://schemas.microsoft.com/office/drawing/2014/main" id="{BC015F41-B64C-22EB-35B0-613313B3F32A}"/>
              </a:ext>
            </a:extLst>
          </p:cNvPr>
          <p:cNvPicPr>
            <a:picLocks noChangeAspect="1"/>
          </p:cNvPicPr>
          <p:nvPr/>
        </p:nvPicPr>
        <p:blipFill>
          <a:blip r:embed="rId3"/>
          <a:stretch>
            <a:fillRect/>
          </a:stretch>
        </p:blipFill>
        <p:spPr>
          <a:xfrm>
            <a:off x="949083" y="3358560"/>
            <a:ext cx="7548530" cy="2967118"/>
          </a:xfrm>
          <a:prstGeom prst="rect">
            <a:avLst/>
          </a:prstGeom>
        </p:spPr>
      </p:pic>
    </p:spTree>
    <p:extLst>
      <p:ext uri="{BB962C8B-B14F-4D97-AF65-F5344CB8AC3E}">
        <p14:creationId xmlns:p14="http://schemas.microsoft.com/office/powerpoint/2010/main" val="804301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2F1CB-B800-1C84-5BA7-6EF3AFCDB77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66B6DA-DB84-C724-E767-C67BC7EAC9A9}"/>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76241ED1-B986-3245-22EB-783C3A73BA9D}"/>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4" name="Hộp Văn bản 3">
            <a:extLst>
              <a:ext uri="{FF2B5EF4-FFF2-40B4-BE49-F238E27FC236}">
                <a16:creationId xmlns:a16="http://schemas.microsoft.com/office/drawing/2014/main" id="{A8A2934E-D2CF-E3B6-B590-15AD02656F77}"/>
              </a:ext>
            </a:extLst>
          </p:cNvPr>
          <p:cNvSpPr txBox="1"/>
          <p:nvPr/>
        </p:nvSpPr>
        <p:spPr>
          <a:xfrm>
            <a:off x="100899" y="924211"/>
            <a:ext cx="2611612"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3.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điều</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phối</a:t>
            </a:r>
            <a:r>
              <a:rPr lang="en-US" sz="2400" b="1" dirty="0">
                <a:latin typeface="Lato" panose="020F0502020204030203" pitchFamily="34" charset="0"/>
                <a:ea typeface="Lato" panose="020F0502020204030203" pitchFamily="34" charset="0"/>
                <a:cs typeface="Lato" panose="020F0502020204030203" pitchFamily="34" charset="0"/>
              </a:rPr>
              <a:t> </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74BBE42E-00C4-76D6-6E6A-0C8B045E9BFB}"/>
              </a:ext>
            </a:extLst>
          </p:cNvPr>
          <p:cNvSpPr txBox="1"/>
          <p:nvPr/>
        </p:nvSpPr>
        <p:spPr>
          <a:xfrm>
            <a:off x="235077" y="2534501"/>
            <a:ext cx="8795411" cy="3016210"/>
          </a:xfrm>
          <a:prstGeom prst="rect">
            <a:avLst/>
          </a:prstGeom>
          <a:noFill/>
        </p:spPr>
        <p:txBody>
          <a:bodyPr wrap="square">
            <a:spAutoFit/>
          </a:bodyPr>
          <a:lstStyle/>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1. </a:t>
            </a:r>
            <a:r>
              <a:rPr lang="vi-VN" sz="2000" b="1" dirty="0" err="1">
                <a:latin typeface="Lato" panose="020F0502020204030203" pitchFamily="34" charset="0"/>
                <a:ea typeface="Lato" panose="020F0502020204030203" pitchFamily="34" charset="0"/>
                <a:cs typeface="Lato" panose="020F0502020204030203" pitchFamily="34" charset="0"/>
              </a:rPr>
              <a:t>Workflow</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Orchestration</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Định nghĩa và quản lý các DAG (</a:t>
            </a:r>
            <a:r>
              <a:rPr lang="vi-VN" sz="2000" dirty="0" err="1">
                <a:latin typeface="Lato" panose="020F0502020204030203" pitchFamily="34" charset="0"/>
                <a:ea typeface="Lato" panose="020F0502020204030203" pitchFamily="34" charset="0"/>
                <a:cs typeface="Lato" panose="020F0502020204030203" pitchFamily="34" charset="0"/>
              </a:rPr>
              <a:t>Directed</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Acyclic</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Graph</a:t>
            </a:r>
            <a:r>
              <a:rPr lang="vi-VN" sz="2000" dirty="0">
                <a:latin typeface="Lato" panose="020F0502020204030203" pitchFamily="34" charset="0"/>
                <a:ea typeface="Lato" panose="020F0502020204030203" pitchFamily="34" charset="0"/>
                <a:cs typeface="Lato" panose="020F0502020204030203" pitchFamily="34" charset="0"/>
              </a:rPr>
              <a:t>), thực thi các tác vụ theo phụ thuộc (</a:t>
            </a:r>
            <a:r>
              <a:rPr lang="vi-VN" sz="2000" dirty="0" err="1">
                <a:latin typeface="Lato" panose="020F0502020204030203" pitchFamily="34" charset="0"/>
                <a:ea typeface="Lato" panose="020F0502020204030203" pitchFamily="34" charset="0"/>
                <a:cs typeface="Lato" panose="020F0502020204030203" pitchFamily="34" charset="0"/>
              </a:rPr>
              <a:t>dependency</a:t>
            </a:r>
            <a:r>
              <a:rPr lang="vi-VN" sz="2000" dirty="0">
                <a:latin typeface="Lato" panose="020F0502020204030203" pitchFamily="34" charset="0"/>
                <a:ea typeface="Lato" panose="020F0502020204030203" pitchFamily="34" charset="0"/>
                <a:cs typeface="Lato" panose="020F0502020204030203" pitchFamily="34" charset="0"/>
              </a:rPr>
              <a:t>) và lịch trình.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2. </a:t>
            </a:r>
            <a:r>
              <a:rPr lang="vi-VN" sz="2000" b="1" dirty="0" err="1">
                <a:latin typeface="Lato" panose="020F0502020204030203" pitchFamily="34" charset="0"/>
                <a:ea typeface="Lato" panose="020F0502020204030203" pitchFamily="34" charset="0"/>
                <a:cs typeface="Lato" panose="020F0502020204030203" pitchFamily="34" charset="0"/>
              </a:rPr>
              <a:t>Scheduling</a:t>
            </a:r>
            <a:r>
              <a:rPr lang="vi-VN" sz="2000" b="1" dirty="0">
                <a:latin typeface="Lato" panose="020F0502020204030203" pitchFamily="34" charset="0"/>
                <a:ea typeface="Lato" panose="020F0502020204030203" pitchFamily="34" charset="0"/>
                <a:cs typeface="Lato" panose="020F0502020204030203" pitchFamily="34" charset="0"/>
              </a:rPr>
              <a:t> và </a:t>
            </a:r>
            <a:r>
              <a:rPr lang="vi-VN" sz="2000" b="1" dirty="0" err="1">
                <a:latin typeface="Lato" panose="020F0502020204030203" pitchFamily="34" charset="0"/>
                <a:ea typeface="Lato" panose="020F0502020204030203" pitchFamily="34" charset="0"/>
                <a:cs typeface="Lato" panose="020F0502020204030203" pitchFamily="34" charset="0"/>
              </a:rPr>
              <a:t>Automation</a:t>
            </a:r>
            <a:r>
              <a:rPr lang="vi-VN" sz="2000" dirty="0">
                <a:latin typeface="Lato" panose="020F0502020204030203" pitchFamily="34" charset="0"/>
                <a:ea typeface="Lato" panose="020F0502020204030203" pitchFamily="34" charset="0"/>
                <a:cs typeface="Lato" panose="020F0502020204030203" pitchFamily="34" charset="0"/>
              </a:rPr>
              <a:t>: Chạy DAG định kỳ mỗi 1 phút, tự động kích hoạt </a:t>
            </a:r>
            <a:r>
              <a:rPr lang="vi-VN" sz="2000" dirty="0" err="1">
                <a:latin typeface="Lato" panose="020F0502020204030203" pitchFamily="34" charset="0"/>
                <a:ea typeface="Lato" panose="020F0502020204030203" pitchFamily="34" charset="0"/>
                <a:cs typeface="Lato" panose="020F0502020204030203" pitchFamily="34" charset="0"/>
              </a:rPr>
              <a:t>workflow</a:t>
            </a:r>
            <a:r>
              <a:rPr lang="vi-VN" sz="2000" dirty="0">
                <a:latin typeface="Lato" panose="020F0502020204030203" pitchFamily="34" charset="0"/>
                <a:ea typeface="Lato" panose="020F0502020204030203" pitchFamily="34" charset="0"/>
                <a:cs typeface="Lato" panose="020F0502020204030203" pitchFamily="34" charset="0"/>
              </a:rPr>
              <a:t> và quản lý lịch sử thực thi.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3. </a:t>
            </a:r>
            <a:r>
              <a:rPr lang="vi-VN" sz="2000" b="1" dirty="0" err="1">
                <a:latin typeface="Lato" panose="020F0502020204030203" pitchFamily="34" charset="0"/>
                <a:ea typeface="Lato" panose="020F0502020204030203" pitchFamily="34" charset="0"/>
                <a:cs typeface="Lato" panose="020F0502020204030203" pitchFamily="34" charset="0"/>
              </a:rPr>
              <a:t>Error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Handling</a:t>
            </a:r>
            <a:r>
              <a:rPr lang="vi-VN" sz="2000" b="1" dirty="0">
                <a:latin typeface="Lato" panose="020F0502020204030203" pitchFamily="34" charset="0"/>
                <a:ea typeface="Lato" panose="020F0502020204030203" pitchFamily="34" charset="0"/>
                <a:cs typeface="Lato" panose="020F0502020204030203" pitchFamily="34" charset="0"/>
              </a:rPr>
              <a:t> và </a:t>
            </a:r>
            <a:r>
              <a:rPr lang="vi-VN" sz="2000" b="1" dirty="0" err="1">
                <a:latin typeface="Lato" panose="020F0502020204030203" pitchFamily="34" charset="0"/>
                <a:ea typeface="Lato" panose="020F0502020204030203" pitchFamily="34" charset="0"/>
                <a:cs typeface="Lato" panose="020F0502020204030203" pitchFamily="34" charset="0"/>
              </a:rPr>
              <a:t>Retry</a:t>
            </a:r>
            <a:r>
              <a:rPr lang="vi-VN" sz="2000" dirty="0">
                <a:latin typeface="Lato" panose="020F0502020204030203" pitchFamily="34" charset="0"/>
                <a:ea typeface="Lato" panose="020F0502020204030203" pitchFamily="34" charset="0"/>
                <a:cs typeface="Lato" panose="020F0502020204030203" pitchFamily="34" charset="0"/>
              </a:rPr>
              <a:t>: Tự động thử lại các tác vụ khi thất bại, cung cấp </a:t>
            </a:r>
            <a:r>
              <a:rPr lang="vi-VN" sz="2000" dirty="0" err="1">
                <a:latin typeface="Lato" panose="020F0502020204030203" pitchFamily="34" charset="0"/>
                <a:ea typeface="Lato" panose="020F0502020204030203" pitchFamily="34" charset="0"/>
                <a:cs typeface="Lato" panose="020F0502020204030203" pitchFamily="34" charset="0"/>
              </a:rPr>
              <a:t>log</a:t>
            </a:r>
            <a:r>
              <a:rPr lang="vi-VN" sz="2000" dirty="0">
                <a:latin typeface="Lato" panose="020F0502020204030203" pitchFamily="34" charset="0"/>
                <a:ea typeface="Lato" panose="020F0502020204030203" pitchFamily="34" charset="0"/>
                <a:cs typeface="Lato" panose="020F0502020204030203" pitchFamily="34" charset="0"/>
              </a:rPr>
              <a:t> chi tiết để phục vụ </a:t>
            </a:r>
            <a:r>
              <a:rPr lang="vi-VN" sz="2000" dirty="0" err="1">
                <a:latin typeface="Lato" panose="020F0502020204030203" pitchFamily="34" charset="0"/>
                <a:ea typeface="Lato" panose="020F0502020204030203" pitchFamily="34" charset="0"/>
                <a:cs typeface="Lato" panose="020F0502020204030203" pitchFamily="34" charset="0"/>
              </a:rPr>
              <a:t>debugging</a:t>
            </a:r>
            <a:r>
              <a:rPr lang="vi-VN" sz="2000" dirty="0">
                <a:latin typeface="Lato" panose="020F0502020204030203" pitchFamily="34" charset="0"/>
                <a:ea typeface="Lato" panose="020F0502020204030203" pitchFamily="34" charset="0"/>
                <a:cs typeface="Lato" panose="020F0502020204030203" pitchFamily="34" charset="0"/>
              </a:rPr>
              <a:t>. </a:t>
            </a:r>
          </a:p>
          <a:p>
            <a:pPr>
              <a:spcBef>
                <a:spcPts val="1200"/>
              </a:spcBef>
            </a:pPr>
            <a:r>
              <a:rPr lang="vi-VN" sz="2000" dirty="0">
                <a:latin typeface="Lato" panose="020F0502020204030203" pitchFamily="34" charset="0"/>
                <a:ea typeface="Lato" panose="020F0502020204030203" pitchFamily="34" charset="0"/>
                <a:cs typeface="Lato" panose="020F0502020204030203" pitchFamily="34" charset="0"/>
              </a:rPr>
              <a:t>4. </a:t>
            </a:r>
            <a:r>
              <a:rPr lang="vi-VN" sz="2000" b="1" dirty="0" err="1">
                <a:latin typeface="Lato" panose="020F0502020204030203" pitchFamily="34" charset="0"/>
                <a:ea typeface="Lato" panose="020F0502020204030203" pitchFamily="34" charset="0"/>
                <a:cs typeface="Lato" panose="020F0502020204030203" pitchFamily="34" charset="0"/>
              </a:rPr>
              <a:t>Monitoring</a:t>
            </a:r>
            <a:r>
              <a:rPr lang="vi-VN" sz="2000" b="1" dirty="0">
                <a:latin typeface="Lato" panose="020F0502020204030203" pitchFamily="34" charset="0"/>
                <a:ea typeface="Lato" panose="020F0502020204030203" pitchFamily="34" charset="0"/>
                <a:cs typeface="Lato" panose="020F0502020204030203" pitchFamily="34" charset="0"/>
              </a:rPr>
              <a:t> và </a:t>
            </a:r>
            <a:r>
              <a:rPr lang="vi-VN" sz="2000" b="1" dirty="0" err="1">
                <a:latin typeface="Lato" panose="020F0502020204030203" pitchFamily="34" charset="0"/>
                <a:ea typeface="Lato" panose="020F0502020204030203" pitchFamily="34" charset="0"/>
                <a:cs typeface="Lato" panose="020F0502020204030203" pitchFamily="34" charset="0"/>
              </a:rPr>
              <a:t>Observability</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Web</a:t>
            </a:r>
            <a:r>
              <a:rPr lang="vi-VN" sz="2000" dirty="0">
                <a:latin typeface="Lato" panose="020F0502020204030203" pitchFamily="34" charset="0"/>
                <a:ea typeface="Lato" panose="020F0502020204030203" pitchFamily="34" charset="0"/>
                <a:cs typeface="Lato" panose="020F0502020204030203" pitchFamily="34" charset="0"/>
              </a:rPr>
              <a:t> UI cho phép giám sát trạng thái các lượt chạy, giá trị </a:t>
            </a:r>
            <a:r>
              <a:rPr lang="vi-VN" sz="2000" dirty="0" err="1">
                <a:latin typeface="Lato" panose="020F0502020204030203" pitchFamily="34" charset="0"/>
                <a:ea typeface="Lato" panose="020F0502020204030203" pitchFamily="34" charset="0"/>
                <a:cs typeface="Lato" panose="020F0502020204030203" pitchFamily="34" charset="0"/>
              </a:rPr>
              <a:t>XCom</a:t>
            </a:r>
            <a:r>
              <a:rPr lang="vi-VN" sz="2000" dirty="0">
                <a:latin typeface="Lato" panose="020F0502020204030203" pitchFamily="34" charset="0"/>
                <a:ea typeface="Lato" panose="020F0502020204030203" pitchFamily="34" charset="0"/>
                <a:cs typeface="Lato" panose="020F0502020204030203" pitchFamily="34" charset="0"/>
              </a:rPr>
              <a:t> và hiệu suất hệ thống.</a:t>
            </a:r>
          </a:p>
        </p:txBody>
      </p:sp>
    </p:spTree>
    <p:extLst>
      <p:ext uri="{BB962C8B-B14F-4D97-AF65-F5344CB8AC3E}">
        <p14:creationId xmlns:p14="http://schemas.microsoft.com/office/powerpoint/2010/main" val="1561323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58D0C-A307-9363-0852-9B228C3560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4CDCDA-34C7-1A1D-693F-2E87D58A7752}"/>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5" name="Title 4">
            <a:extLst>
              <a:ext uri="{FF2B5EF4-FFF2-40B4-BE49-F238E27FC236}">
                <a16:creationId xmlns:a16="http://schemas.microsoft.com/office/drawing/2014/main" id="{AACEC7AF-3A54-C0BB-488D-01BF1D61A978}"/>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7" name="Hộp Văn bản 6">
            <a:extLst>
              <a:ext uri="{FF2B5EF4-FFF2-40B4-BE49-F238E27FC236}">
                <a16:creationId xmlns:a16="http://schemas.microsoft.com/office/drawing/2014/main" id="{5A0C8297-0CB2-E792-E196-1AC1FD9FB21D}"/>
              </a:ext>
            </a:extLst>
          </p:cNvPr>
          <p:cNvSpPr txBox="1"/>
          <p:nvPr/>
        </p:nvSpPr>
        <p:spPr>
          <a:xfrm>
            <a:off x="462100" y="4153152"/>
            <a:ext cx="8530551" cy="2246769"/>
          </a:xfrm>
          <a:prstGeom prst="rect">
            <a:avLst/>
          </a:prstGeom>
          <a:noFill/>
        </p:spPr>
        <p:txBody>
          <a:bodyPr wrap="square">
            <a:spAutoFit/>
          </a:bodyPr>
          <a:lstStyle/>
          <a:p>
            <a:r>
              <a:rPr lang="vi-VN" sz="2000" dirty="0">
                <a:latin typeface="Lato" panose="020F0502020204030203" pitchFamily="34" charset="0"/>
                <a:ea typeface="Lato" panose="020F0502020204030203" pitchFamily="34" charset="0"/>
                <a:cs typeface="Lato" panose="020F0502020204030203" pitchFamily="34" charset="0"/>
              </a:rPr>
              <a:t>Cấu Hình DAG: </a:t>
            </a:r>
          </a:p>
          <a:p>
            <a:r>
              <a:rPr lang="vi-VN" sz="2000" dirty="0">
                <a:latin typeface="Lato" panose="020F0502020204030203" pitchFamily="34" charset="0"/>
                <a:ea typeface="Lato" panose="020F0502020204030203" pitchFamily="34" charset="0"/>
                <a:cs typeface="Lato" panose="020F0502020204030203" pitchFamily="34" charset="0"/>
              </a:rPr>
              <a:t>• Schedule </a:t>
            </a:r>
            <a:r>
              <a:rPr lang="vi-VN" sz="2000" dirty="0" err="1">
                <a:latin typeface="Lato" panose="020F0502020204030203" pitchFamily="34" charset="0"/>
                <a:ea typeface="Lato" panose="020F0502020204030203" pitchFamily="34" charset="0"/>
                <a:cs typeface="Lato" panose="020F0502020204030203" pitchFamily="34" charset="0"/>
              </a:rPr>
              <a:t>Interval</a:t>
            </a:r>
            <a:r>
              <a:rPr lang="vi-VN" sz="2000" dirty="0">
                <a:latin typeface="Lato" panose="020F0502020204030203" pitchFamily="34" charset="0"/>
                <a:ea typeface="Lato" panose="020F0502020204030203" pitchFamily="34" charset="0"/>
                <a:cs typeface="Lato" panose="020F0502020204030203" pitchFamily="34" charset="0"/>
              </a:rPr>
              <a:t>: * * * * * (mỗi 1 phút).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Catchup</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False</a:t>
            </a:r>
            <a:r>
              <a:rPr lang="vi-VN" sz="2000" dirty="0">
                <a:latin typeface="Lato" panose="020F0502020204030203" pitchFamily="34" charset="0"/>
                <a:ea typeface="Lato" panose="020F0502020204030203" pitchFamily="34" charset="0"/>
                <a:cs typeface="Lato" panose="020F0502020204030203" pitchFamily="34" charset="0"/>
              </a:rPr>
              <a:t> (không chạy lại các tiến trình đã lỡ).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Max</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Active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Runs</a:t>
            </a:r>
            <a:r>
              <a:rPr lang="vi-VN" sz="2000" dirty="0">
                <a:latin typeface="Lato" panose="020F0502020204030203" pitchFamily="34" charset="0"/>
                <a:ea typeface="Lato" panose="020F0502020204030203" pitchFamily="34" charset="0"/>
                <a:cs typeface="Lato" panose="020F0502020204030203" pitchFamily="34" charset="0"/>
              </a:rPr>
              <a:t>: 1 (đảm bảo tính tuần tự khi thực hiện </a:t>
            </a:r>
            <a:r>
              <a:rPr lang="vi-VN" sz="2000" dirty="0" err="1">
                <a:latin typeface="Lato" panose="020F0502020204030203" pitchFamily="34" charset="0"/>
                <a:ea typeface="Lato" panose="020F0502020204030203" pitchFamily="34" charset="0"/>
                <a:cs typeface="Lato" panose="020F0502020204030203" pitchFamily="34" charset="0"/>
              </a:rPr>
              <a:t>dbt</a:t>
            </a:r>
            <a:r>
              <a:rPr lang="vi-VN" sz="2000" dirty="0">
                <a:latin typeface="Lato" panose="020F0502020204030203" pitchFamily="34" charset="0"/>
                <a:ea typeface="Lato" panose="020F0502020204030203" pitchFamily="34" charset="0"/>
                <a:cs typeface="Lato" panose="020F0502020204030203" pitchFamily="34" charset="0"/>
              </a:rPr>
              <a:t> run).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Default</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Arguments</a:t>
            </a:r>
            <a:r>
              <a:rPr lang="vi-VN" sz="2000" dirty="0">
                <a:latin typeface="Lato" panose="020F0502020204030203" pitchFamily="34" charset="0"/>
                <a:ea typeface="Lato" panose="020F0502020204030203" pitchFamily="34" charset="0"/>
                <a:cs typeface="Lato" panose="020F0502020204030203" pitchFamily="34" charset="0"/>
              </a:rPr>
              <a:t>: Khởi tạo từ 01/01/2025, thử lại 1 lần sau mỗi 2 phút nếu lỗi. </a:t>
            </a:r>
          </a:p>
          <a:p>
            <a:endParaRPr lang="vi-VN" sz="2000" dirty="0">
              <a:latin typeface="Lato" panose="020F0502020204030203" pitchFamily="34" charset="0"/>
              <a:ea typeface="Lato" panose="020F0502020204030203" pitchFamily="34" charset="0"/>
              <a:cs typeface="Lato" panose="020F0502020204030203" pitchFamily="34" charset="0"/>
            </a:endParaRPr>
          </a:p>
        </p:txBody>
      </p:sp>
      <p:pic>
        <p:nvPicPr>
          <p:cNvPr id="9" name="Hình ảnh 8" descr="Ảnh có chứa văn bản, ảnh chụp màn hình, biểu đồ, Song song&#10;&#10;Nội dung do AI tạo ra có thể không chính xác.">
            <a:extLst>
              <a:ext uri="{FF2B5EF4-FFF2-40B4-BE49-F238E27FC236}">
                <a16:creationId xmlns:a16="http://schemas.microsoft.com/office/drawing/2014/main" id="{42DED33D-4622-8B1F-BE5D-B28E16F3B692}"/>
              </a:ext>
            </a:extLst>
          </p:cNvPr>
          <p:cNvPicPr>
            <a:picLocks noChangeAspect="1"/>
          </p:cNvPicPr>
          <p:nvPr/>
        </p:nvPicPr>
        <p:blipFill>
          <a:blip r:embed="rId2"/>
          <a:stretch>
            <a:fillRect/>
          </a:stretch>
        </p:blipFill>
        <p:spPr>
          <a:xfrm>
            <a:off x="1601776" y="722340"/>
            <a:ext cx="5801710" cy="3258607"/>
          </a:xfrm>
          <a:prstGeom prst="rect">
            <a:avLst/>
          </a:prstGeom>
        </p:spPr>
      </p:pic>
    </p:spTree>
    <p:extLst>
      <p:ext uri="{BB962C8B-B14F-4D97-AF65-F5344CB8AC3E}">
        <p14:creationId xmlns:p14="http://schemas.microsoft.com/office/powerpoint/2010/main" val="114649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50683" y="3343645"/>
            <a:ext cx="8674100" cy="3091723"/>
          </a:xfrm>
        </p:spPr>
        <p:txBody>
          <a:bodyPr/>
          <a:lstStyle/>
          <a:p>
            <a:pPr>
              <a:spcBef>
                <a:spcPts val="600"/>
              </a:spcBef>
            </a:pPr>
            <a:r>
              <a:rPr lang="vi-VN" sz="2000" dirty="0" err="1"/>
              <a:t>Task</a:t>
            </a:r>
            <a:r>
              <a:rPr lang="vi-VN" sz="2000" dirty="0"/>
              <a:t> 1: </a:t>
            </a:r>
            <a:r>
              <a:rPr lang="vi-VN" sz="2000" dirty="0" err="1"/>
              <a:t>download</a:t>
            </a:r>
            <a:r>
              <a:rPr lang="vi-VN" sz="2000" dirty="0"/>
              <a:t>_{</a:t>
            </a:r>
            <a:r>
              <a:rPr lang="vi-VN" sz="2000" dirty="0" err="1"/>
              <a:t>symbol</a:t>
            </a:r>
            <a:r>
              <a:rPr lang="vi-VN" sz="2000" dirty="0"/>
              <a:t>} </a:t>
            </a:r>
          </a:p>
          <a:p>
            <a:pPr marL="0" indent="0">
              <a:spcBef>
                <a:spcPts val="600"/>
              </a:spcBef>
              <a:buNone/>
            </a:pPr>
            <a:r>
              <a:rPr lang="vi-VN" sz="2000" dirty="0"/>
              <a:t>Tải tăng trưởng tệp từ </a:t>
            </a:r>
            <a:r>
              <a:rPr lang="vi-VN" sz="2000" dirty="0" err="1"/>
              <a:t>MinIO</a:t>
            </a:r>
            <a:r>
              <a:rPr lang="vi-VN" sz="2000" dirty="0"/>
              <a:t> về bộ nhớ cục bộ của </a:t>
            </a:r>
            <a:r>
              <a:rPr lang="vi-VN" sz="2000" dirty="0" err="1"/>
              <a:t>Airflow</a:t>
            </a:r>
            <a:r>
              <a:rPr lang="vi-VN" sz="2000" dirty="0"/>
              <a:t> </a:t>
            </a:r>
            <a:r>
              <a:rPr lang="vi-VN" sz="2000" dirty="0" err="1"/>
              <a:t>server</a:t>
            </a:r>
            <a:r>
              <a:rPr lang="vi-VN" sz="2000" dirty="0"/>
              <a:t>. </a:t>
            </a:r>
          </a:p>
          <a:p>
            <a:pPr>
              <a:spcBef>
                <a:spcPts val="600"/>
              </a:spcBef>
            </a:pPr>
            <a:r>
              <a:rPr lang="vi-VN" sz="2000" dirty="0" err="1"/>
              <a:t>Task</a:t>
            </a:r>
            <a:r>
              <a:rPr lang="vi-VN" sz="2000" dirty="0"/>
              <a:t> 2: </a:t>
            </a:r>
            <a:r>
              <a:rPr lang="vi-VN" sz="2000" dirty="0" err="1"/>
              <a:t>load</a:t>
            </a:r>
            <a:r>
              <a:rPr lang="vi-VN" sz="2000" dirty="0"/>
              <a:t>_{</a:t>
            </a:r>
            <a:r>
              <a:rPr lang="vi-VN" sz="2000" dirty="0" err="1"/>
              <a:t>symbol</a:t>
            </a:r>
            <a:r>
              <a:rPr lang="vi-VN" sz="2000" dirty="0"/>
              <a:t>} </a:t>
            </a:r>
          </a:p>
          <a:p>
            <a:pPr marL="0" indent="0">
              <a:spcBef>
                <a:spcPts val="600"/>
              </a:spcBef>
              <a:buNone/>
            </a:pPr>
            <a:r>
              <a:rPr lang="vi-VN" sz="2000" dirty="0"/>
              <a:t>Nạp các tệp JSON vào bảng </a:t>
            </a:r>
            <a:r>
              <a:rPr lang="vi-VN" sz="2000" dirty="0" err="1"/>
              <a:t>BigQuery</a:t>
            </a:r>
            <a:r>
              <a:rPr lang="vi-VN" sz="2000" dirty="0"/>
              <a:t> </a:t>
            </a:r>
            <a:r>
              <a:rPr lang="vi-VN" sz="2000" dirty="0" err="1"/>
              <a:t>Bronze</a:t>
            </a:r>
            <a:r>
              <a:rPr lang="vi-VN" sz="2000" dirty="0"/>
              <a:t>. </a:t>
            </a:r>
          </a:p>
          <a:p>
            <a:pPr>
              <a:spcBef>
                <a:spcPts val="600"/>
              </a:spcBef>
            </a:pPr>
            <a:r>
              <a:rPr lang="vi-VN" sz="2000" dirty="0" err="1"/>
              <a:t>Task</a:t>
            </a:r>
            <a:r>
              <a:rPr lang="vi-VN" sz="2000" dirty="0"/>
              <a:t> 3: </a:t>
            </a:r>
            <a:r>
              <a:rPr lang="vi-VN" sz="2000" dirty="0" err="1"/>
              <a:t>gate_dbt_run_if_new_data</a:t>
            </a:r>
            <a:r>
              <a:rPr lang="vi-VN" sz="2000" dirty="0"/>
              <a:t> </a:t>
            </a:r>
          </a:p>
          <a:p>
            <a:pPr marL="0" indent="0">
              <a:spcBef>
                <a:spcPts val="600"/>
              </a:spcBef>
              <a:buNone/>
            </a:pPr>
            <a:r>
              <a:rPr lang="vi-VN" sz="2000" dirty="0" err="1"/>
              <a:t>ShortCircuitOperator</a:t>
            </a:r>
            <a:r>
              <a:rPr lang="vi-VN" sz="2000" dirty="0"/>
              <a:t> kiểm tra sự hiện diện của dữ liệu mới. </a:t>
            </a:r>
          </a:p>
          <a:p>
            <a:pPr>
              <a:spcBef>
                <a:spcPts val="600"/>
              </a:spcBef>
            </a:pPr>
            <a:r>
              <a:rPr lang="vi-VN" sz="2000" dirty="0" err="1"/>
              <a:t>Task</a:t>
            </a:r>
            <a:r>
              <a:rPr lang="vi-VN" sz="2000" dirty="0"/>
              <a:t> 4: </a:t>
            </a:r>
            <a:r>
              <a:rPr lang="vi-VN" sz="2000" dirty="0" err="1"/>
              <a:t>dbt_run</a:t>
            </a:r>
            <a:r>
              <a:rPr lang="vi-VN" sz="2000" dirty="0"/>
              <a:t> </a:t>
            </a:r>
          </a:p>
          <a:p>
            <a:pPr marL="0" indent="0">
              <a:spcBef>
                <a:spcPts val="600"/>
              </a:spcBef>
              <a:buNone/>
            </a:pPr>
            <a:r>
              <a:rPr lang="vi-VN" sz="2000" dirty="0" err="1"/>
              <a:t>BashOperator</a:t>
            </a:r>
            <a:r>
              <a:rPr lang="vi-VN" sz="2000" dirty="0"/>
              <a:t> thực thi các biến đổi dữ liệu (</a:t>
            </a:r>
            <a:r>
              <a:rPr lang="vi-VN" sz="2000" dirty="0" err="1"/>
              <a:t>Bronze</a:t>
            </a:r>
            <a:r>
              <a:rPr lang="vi-VN" sz="2000" dirty="0"/>
              <a:t> → </a:t>
            </a:r>
            <a:r>
              <a:rPr lang="vi-VN" sz="2000" dirty="0" err="1"/>
              <a:t>Silver</a:t>
            </a:r>
            <a:r>
              <a:rPr lang="vi-VN" sz="2000" dirty="0"/>
              <a:t> → </a:t>
            </a:r>
            <a:r>
              <a:rPr lang="vi-VN" sz="2000" dirty="0" err="1"/>
              <a:t>Gold</a:t>
            </a:r>
            <a:r>
              <a:rPr lang="vi-VN" sz="2000" dirty="0"/>
              <a:t>). </a:t>
            </a:r>
            <a:endParaRPr lang="en-US" sz="2000" dirty="0"/>
          </a:p>
        </p:txBody>
      </p:sp>
      <p:pic>
        <p:nvPicPr>
          <p:cNvPr id="5" name="Hình ảnh 4" descr="Ảnh có chứa văn bản, ảnh chụp màn hình, biểu đồ, Song song&#10;&#10;Nội dung do AI tạo ra có thể không chính xác.">
            <a:extLst>
              <a:ext uri="{FF2B5EF4-FFF2-40B4-BE49-F238E27FC236}">
                <a16:creationId xmlns:a16="http://schemas.microsoft.com/office/drawing/2014/main" id="{E8CF69FF-E1E2-E054-1E32-017A6744C68F}"/>
              </a:ext>
            </a:extLst>
          </p:cNvPr>
          <p:cNvPicPr>
            <a:picLocks noChangeAspect="1"/>
          </p:cNvPicPr>
          <p:nvPr/>
        </p:nvPicPr>
        <p:blipFill>
          <a:blip r:embed="rId2"/>
          <a:stretch>
            <a:fillRect/>
          </a:stretch>
        </p:blipFill>
        <p:spPr>
          <a:xfrm>
            <a:off x="2314377" y="758719"/>
            <a:ext cx="4426958" cy="2356559"/>
          </a:xfrm>
          <a:prstGeom prst="rect">
            <a:avLst/>
          </a:prstGeom>
        </p:spPr>
      </p:pic>
    </p:spTree>
    <p:extLst>
      <p:ext uri="{BB962C8B-B14F-4D97-AF65-F5344CB8AC3E}">
        <p14:creationId xmlns:p14="http://schemas.microsoft.com/office/powerpoint/2010/main" val="64472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err="1"/>
              <a:t>Mục</a:t>
            </a:r>
            <a:r>
              <a:rPr lang="en-US" dirty="0"/>
              <a:t> </a:t>
            </a:r>
            <a:r>
              <a:rPr lang="en-US" dirty="0" err="1"/>
              <a:t>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en-US" dirty="0" err="1"/>
              <a:t>Giới</a:t>
            </a:r>
            <a:r>
              <a:rPr lang="en-US" dirty="0"/>
              <a:t> </a:t>
            </a:r>
            <a:r>
              <a:rPr lang="en-US" dirty="0" err="1"/>
              <a:t>thiệu</a:t>
            </a:r>
            <a:r>
              <a:rPr lang="en-US" dirty="0"/>
              <a:t> </a:t>
            </a:r>
            <a:r>
              <a:rPr lang="en-US" dirty="0" err="1"/>
              <a:t>đề</a:t>
            </a:r>
            <a:r>
              <a:rPr lang="en-US" dirty="0"/>
              <a:t> </a:t>
            </a:r>
            <a:r>
              <a:rPr lang="en-US" dirty="0" err="1"/>
              <a:t>tài</a:t>
            </a:r>
            <a:r>
              <a:rPr lang="en-US" dirty="0"/>
              <a:t> </a:t>
            </a:r>
          </a:p>
          <a:p>
            <a:pPr marL="514350" indent="-514350">
              <a:buAutoNum type="arabicPeriod"/>
            </a:pPr>
            <a:r>
              <a:rPr lang="en-US" dirty="0" err="1"/>
              <a:t>Kiến</a:t>
            </a:r>
            <a:r>
              <a:rPr lang="en-US" dirty="0"/>
              <a:t> </a:t>
            </a:r>
            <a:r>
              <a:rPr lang="en-US" dirty="0" err="1"/>
              <a:t>trúc</a:t>
            </a:r>
            <a:r>
              <a:rPr lang="en-US" dirty="0"/>
              <a:t> </a:t>
            </a:r>
            <a:r>
              <a:rPr lang="en-US" dirty="0" err="1"/>
              <a:t>hệ</a:t>
            </a:r>
            <a:r>
              <a:rPr lang="en-US" dirty="0"/>
              <a:t> </a:t>
            </a:r>
            <a:r>
              <a:rPr lang="en-US" dirty="0" err="1"/>
              <a:t>thống</a:t>
            </a:r>
            <a:r>
              <a:rPr lang="en-US" dirty="0"/>
              <a:t> </a:t>
            </a:r>
          </a:p>
          <a:p>
            <a:pPr marL="514350" indent="-514350">
              <a:buAutoNum type="arabicPeriod"/>
            </a:pPr>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a:p>
            <a:pPr marL="514350" indent="-514350">
              <a:buAutoNum type="arabicPeriod"/>
            </a:pPr>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a:p>
            <a:pPr marL="514350" indent="-514350">
              <a:buAutoNum type="arabicPeriod"/>
            </a:pPr>
            <a:r>
              <a:rPr lang="en-US" dirty="0"/>
              <a:t>Demo</a:t>
            </a:r>
          </a:p>
          <a:p>
            <a:pPr marL="514350" indent="-514350">
              <a:buAutoNum type="arabicPeriod"/>
            </a:pPr>
            <a:r>
              <a:rPr lang="en-US" dirty="0" err="1"/>
              <a:t>Đánh</a:t>
            </a:r>
            <a:r>
              <a:rPr lang="en-US" dirty="0"/>
              <a:t> </a:t>
            </a:r>
            <a:r>
              <a:rPr lang="en-US" dirty="0" err="1"/>
              <a:t>giá</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6" name="Hộp Văn bản 5">
            <a:extLst>
              <a:ext uri="{FF2B5EF4-FFF2-40B4-BE49-F238E27FC236}">
                <a16:creationId xmlns:a16="http://schemas.microsoft.com/office/drawing/2014/main" id="{4F799511-366C-3A58-4934-138A71200DAB}"/>
              </a:ext>
            </a:extLst>
          </p:cNvPr>
          <p:cNvSpPr txBox="1"/>
          <p:nvPr/>
        </p:nvSpPr>
        <p:spPr>
          <a:xfrm>
            <a:off x="0" y="788277"/>
            <a:ext cx="5261377"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4.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kho</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r>
              <a:rPr lang="en-US" sz="2400" b="1" dirty="0">
                <a:latin typeface="Lato" panose="020F0502020204030203" pitchFamily="34" charset="0"/>
                <a:ea typeface="Lato" panose="020F0502020204030203" pitchFamily="34" charset="0"/>
                <a:cs typeface="Lato" panose="020F0502020204030203" pitchFamily="34" charset="0"/>
              </a:rPr>
              <a:t> (Data warehouse)</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8" name="Hộp Văn bản 7">
            <a:extLst>
              <a:ext uri="{FF2B5EF4-FFF2-40B4-BE49-F238E27FC236}">
                <a16:creationId xmlns:a16="http://schemas.microsoft.com/office/drawing/2014/main" id="{22BED362-E61E-7306-F6E2-6E70090B526C}"/>
              </a:ext>
            </a:extLst>
          </p:cNvPr>
          <p:cNvSpPr txBox="1"/>
          <p:nvPr/>
        </p:nvSpPr>
        <p:spPr>
          <a:xfrm>
            <a:off x="250938" y="4035972"/>
            <a:ext cx="8673845" cy="2246769"/>
          </a:xfrm>
          <a:prstGeom prst="rect">
            <a:avLst/>
          </a:prstGeom>
          <a:noFill/>
        </p:spPr>
        <p:txBody>
          <a:bodyPr wrap="square">
            <a:spAutoFit/>
          </a:bodyPr>
          <a:lstStyle/>
          <a:p>
            <a:r>
              <a:rPr lang="vi-VN" sz="2000" dirty="0" err="1">
                <a:latin typeface="Lato" panose="020F0502020204030203" pitchFamily="34" charset="0"/>
                <a:ea typeface="Lato" panose="020F0502020204030203" pitchFamily="34" charset="0"/>
                <a:cs typeface="Lato" panose="020F0502020204030203" pitchFamily="34" charset="0"/>
              </a:rPr>
              <a:t>Dataset</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stock</a:t>
            </a:r>
            <a:r>
              <a:rPr lang="vi-VN" sz="2000" dirty="0">
                <a:latin typeface="Lato" panose="020F0502020204030203" pitchFamily="34" charset="0"/>
                <a:ea typeface="Lato" panose="020F0502020204030203" pitchFamily="34" charset="0"/>
                <a:cs typeface="Lato" panose="020F0502020204030203" pitchFamily="34" charset="0"/>
              </a:rPr>
              <a:t> được tổ chức theo mô hình </a:t>
            </a:r>
            <a:r>
              <a:rPr lang="vi-VN" sz="2000" dirty="0" err="1">
                <a:latin typeface="Lato" panose="020F0502020204030203" pitchFamily="34" charset="0"/>
                <a:ea typeface="Lato" panose="020F0502020204030203" pitchFamily="34" charset="0"/>
                <a:cs typeface="Lato" panose="020F0502020204030203" pitchFamily="34" charset="0"/>
              </a:rPr>
              <a:t>Medallion</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Architecture</a:t>
            </a:r>
            <a:r>
              <a:rPr lang="vi-VN" sz="2000" dirty="0">
                <a:latin typeface="Lato" panose="020F0502020204030203" pitchFamily="34" charset="0"/>
                <a:ea typeface="Lato" panose="020F0502020204030203" pitchFamily="34" charset="0"/>
                <a:cs typeface="Lato" panose="020F0502020204030203" pitchFamily="34" charset="0"/>
              </a:rPr>
              <a:t> với các </a:t>
            </a:r>
            <a:r>
              <a:rPr lang="vi-VN" sz="2000" dirty="0" err="1">
                <a:latin typeface="Lato" panose="020F0502020204030203" pitchFamily="34" charset="0"/>
                <a:ea typeface="Lato" panose="020F0502020204030203" pitchFamily="34" charset="0"/>
                <a:cs typeface="Lato" panose="020F0502020204030203" pitchFamily="34" charset="0"/>
              </a:rPr>
              <a:t>schemas</a:t>
            </a:r>
            <a:r>
              <a:rPr lang="vi-VN" sz="2000" dirty="0">
                <a:latin typeface="Lato" panose="020F0502020204030203" pitchFamily="34" charset="0"/>
                <a:ea typeface="Lato" panose="020F0502020204030203" pitchFamily="34" charset="0"/>
                <a:cs typeface="Lato" panose="020F0502020204030203" pitchFamily="34" charset="0"/>
              </a:rPr>
              <a:t>: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Bronze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Schema</a:t>
            </a:r>
            <a:r>
              <a:rPr lang="vi-VN" sz="2000" dirty="0">
                <a:latin typeface="Lato" panose="020F0502020204030203" pitchFamily="34" charset="0"/>
                <a:ea typeface="Lato" panose="020F0502020204030203" pitchFamily="34" charset="0"/>
                <a:cs typeface="Lato" panose="020F0502020204030203" pitchFamily="34" charset="0"/>
              </a:rPr>
              <a:t>: Chứa </a:t>
            </a:r>
            <a:r>
              <a:rPr lang="vi-VN" sz="2000" dirty="0" err="1">
                <a:latin typeface="Lato" panose="020F0502020204030203" pitchFamily="34" charset="0"/>
                <a:ea typeface="Lato" panose="020F0502020204030203" pitchFamily="34" charset="0"/>
                <a:cs typeface="Lato" panose="020F0502020204030203" pitchFamily="34" charset="0"/>
              </a:rPr>
              <a:t>raw</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data</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tables</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metadata</a:t>
            </a:r>
            <a:r>
              <a:rPr lang="vi-VN" sz="2000" dirty="0">
                <a:latin typeface="Lato" panose="020F0502020204030203" pitchFamily="34" charset="0"/>
                <a:ea typeface="Lato" panose="020F0502020204030203" pitchFamily="34" charset="0"/>
                <a:cs typeface="Lato" panose="020F0502020204030203" pitchFamily="34" charset="0"/>
              </a:rPr>
              <a:t>. </a:t>
            </a:r>
          </a:p>
          <a:p>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Silver</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Schema</a:t>
            </a:r>
            <a:r>
              <a:rPr lang="vi-VN" sz="2000" dirty="0">
                <a:latin typeface="Lato" panose="020F0502020204030203" pitchFamily="34" charset="0"/>
                <a:ea typeface="Lato" panose="020F0502020204030203" pitchFamily="34" charset="0"/>
                <a:cs typeface="Lato" panose="020F0502020204030203" pitchFamily="34" charset="0"/>
              </a:rPr>
              <a:t>: Chứa dữ liệu đã được làm sạch và xác thực (</a:t>
            </a:r>
            <a:r>
              <a:rPr lang="vi-VN" sz="2000" dirty="0" err="1">
                <a:latin typeface="Lato" panose="020F0502020204030203" pitchFamily="34" charset="0"/>
                <a:ea typeface="Lato" panose="020F0502020204030203" pitchFamily="34" charset="0"/>
                <a:cs typeface="Lato" panose="020F0502020204030203" pitchFamily="34" charset="0"/>
              </a:rPr>
              <a:t>cleaned</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validated</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data</a:t>
            </a:r>
            <a:r>
              <a:rPr lang="vi-VN" sz="2000" dirty="0">
                <a:latin typeface="Lato" panose="020F0502020204030203" pitchFamily="34" charset="0"/>
                <a:ea typeface="Lato" panose="020F0502020204030203" pitchFamily="34" charset="0"/>
                <a:cs typeface="Lato" panose="020F0502020204030203" pitchFamily="34" charset="0"/>
              </a:rPr>
              <a:t>), được tạo bởi </a:t>
            </a:r>
            <a:r>
              <a:rPr lang="vi-VN" sz="2000" dirty="0" err="1">
                <a:latin typeface="Lato" panose="020F0502020204030203" pitchFamily="34" charset="0"/>
                <a:ea typeface="Lato" panose="020F0502020204030203" pitchFamily="34" charset="0"/>
                <a:cs typeface="Lato" panose="020F0502020204030203" pitchFamily="34" charset="0"/>
              </a:rPr>
              <a:t>dbt</a:t>
            </a:r>
            <a:r>
              <a:rPr lang="vi-VN" sz="2000" dirty="0">
                <a:latin typeface="Lato" panose="020F0502020204030203" pitchFamily="34" charset="0"/>
                <a:ea typeface="Lato" panose="020F0502020204030203" pitchFamily="34" charset="0"/>
                <a:cs typeface="Lato" panose="020F0502020204030203" pitchFamily="34" charset="0"/>
              </a:rPr>
              <a:t>.</a:t>
            </a:r>
          </a:p>
          <a:p>
            <a:r>
              <a:rPr lang="vi-VN" sz="2000" dirty="0">
                <a:latin typeface="Lato" panose="020F0502020204030203" pitchFamily="34" charset="0"/>
                <a:ea typeface="Lato" panose="020F0502020204030203" pitchFamily="34" charset="0"/>
                <a:cs typeface="Lato" panose="020F0502020204030203" pitchFamily="34" charset="0"/>
              </a:rPr>
              <a:t> • </a:t>
            </a:r>
            <a:r>
              <a:rPr lang="vi-VN" sz="2000" dirty="0" err="1">
                <a:latin typeface="Lato" panose="020F0502020204030203" pitchFamily="34" charset="0"/>
                <a:ea typeface="Lato" panose="020F0502020204030203" pitchFamily="34" charset="0"/>
                <a:cs typeface="Lato" panose="020F0502020204030203" pitchFamily="34" charset="0"/>
              </a:rPr>
              <a:t>Gold</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Schema</a:t>
            </a:r>
            <a:r>
              <a:rPr lang="vi-VN" sz="2000" dirty="0">
                <a:latin typeface="Lato" panose="020F0502020204030203" pitchFamily="34" charset="0"/>
                <a:ea typeface="Lato" panose="020F0502020204030203" pitchFamily="34" charset="0"/>
                <a:cs typeface="Lato" panose="020F0502020204030203" pitchFamily="34" charset="0"/>
              </a:rPr>
              <a:t>: Chứa dữ liệu đã tổng hợp và sẵn sàng cho kinh doanh (</a:t>
            </a:r>
            <a:r>
              <a:rPr lang="vi-VN" sz="2000" dirty="0" err="1">
                <a:latin typeface="Lato" panose="020F0502020204030203" pitchFamily="34" charset="0"/>
                <a:ea typeface="Lato" panose="020F0502020204030203" pitchFamily="34" charset="0"/>
                <a:cs typeface="Lato" panose="020F0502020204030203" pitchFamily="34" charset="0"/>
              </a:rPr>
              <a:t>aggregated</a:t>
            </a:r>
            <a:r>
              <a:rPr lang="vi-VN" sz="2000" dirty="0">
                <a:latin typeface="Lato" panose="020F0502020204030203" pitchFamily="34" charset="0"/>
                <a:ea typeface="Lato" panose="020F0502020204030203" pitchFamily="34" charset="0"/>
                <a:cs typeface="Lato" panose="020F0502020204030203" pitchFamily="34" charset="0"/>
              </a:rPr>
              <a:t> và </a:t>
            </a:r>
            <a:r>
              <a:rPr lang="vi-VN" sz="2000" dirty="0" err="1">
                <a:latin typeface="Lato" panose="020F0502020204030203" pitchFamily="34" charset="0"/>
                <a:ea typeface="Lato" panose="020F0502020204030203" pitchFamily="34" charset="0"/>
                <a:cs typeface="Lato" panose="020F0502020204030203" pitchFamily="34" charset="0"/>
              </a:rPr>
              <a:t>business-ready</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data</a:t>
            </a:r>
            <a:r>
              <a:rPr lang="vi-VN" sz="2000" dirty="0">
                <a:latin typeface="Lato" panose="020F0502020204030203" pitchFamily="34" charset="0"/>
                <a:ea typeface="Lato" panose="020F0502020204030203" pitchFamily="34" charset="0"/>
                <a:cs typeface="Lato" panose="020F0502020204030203" pitchFamily="34" charset="0"/>
              </a:rPr>
              <a:t>), được tạo bởi </a:t>
            </a:r>
            <a:r>
              <a:rPr lang="vi-VN" sz="2000" dirty="0" err="1">
                <a:latin typeface="Lato" panose="020F0502020204030203" pitchFamily="34" charset="0"/>
                <a:ea typeface="Lato" panose="020F0502020204030203" pitchFamily="34" charset="0"/>
                <a:cs typeface="Lato" panose="020F0502020204030203" pitchFamily="34" charset="0"/>
              </a:rPr>
              <a:t>dbt</a:t>
            </a:r>
            <a:endParaRPr lang="vi-VN" sz="2000" dirty="0">
              <a:latin typeface="Lato" panose="020F0502020204030203" pitchFamily="34" charset="0"/>
              <a:ea typeface="Lato" panose="020F0502020204030203" pitchFamily="34" charset="0"/>
              <a:cs typeface="Lato" panose="020F0502020204030203" pitchFamily="34" charset="0"/>
            </a:endParaRPr>
          </a:p>
        </p:txBody>
      </p:sp>
      <p:pic>
        <p:nvPicPr>
          <p:cNvPr id="10" name="Hình ảnh 9" descr="Ảnh có chứa văn bản, ảnh chụp màn hình, số, Phông chữ&#10;&#10;Nội dung do AI tạo ra có thể không chính xác.">
            <a:extLst>
              <a:ext uri="{FF2B5EF4-FFF2-40B4-BE49-F238E27FC236}">
                <a16:creationId xmlns:a16="http://schemas.microsoft.com/office/drawing/2014/main" id="{C84F07D6-EC77-1A8B-6047-D4CB162EBBF6}"/>
              </a:ext>
            </a:extLst>
          </p:cNvPr>
          <p:cNvPicPr>
            <a:picLocks noChangeAspect="1"/>
          </p:cNvPicPr>
          <p:nvPr/>
        </p:nvPicPr>
        <p:blipFill>
          <a:blip r:embed="rId2"/>
          <a:srcRect l="1029" t="3200" r="6828" b="6597"/>
          <a:stretch>
            <a:fillRect/>
          </a:stretch>
        </p:blipFill>
        <p:spPr>
          <a:xfrm>
            <a:off x="380295" y="1188387"/>
            <a:ext cx="8168853" cy="2775780"/>
          </a:xfrm>
          <a:prstGeom prst="rect">
            <a:avLst/>
          </a:prstGeom>
        </p:spPr>
      </p:pic>
    </p:spTree>
    <p:extLst>
      <p:ext uri="{BB962C8B-B14F-4D97-AF65-F5344CB8AC3E}">
        <p14:creationId xmlns:p14="http://schemas.microsoft.com/office/powerpoint/2010/main" val="2581069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F4752121-5932-30CF-65AF-038A483EE709}"/>
              </a:ext>
            </a:extLst>
          </p:cNvPr>
          <p:cNvSpPr txBox="1"/>
          <p:nvPr/>
        </p:nvSpPr>
        <p:spPr>
          <a:xfrm>
            <a:off x="0" y="1103587"/>
            <a:ext cx="3781805"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5.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chuyển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đổi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7" name="Hộp Văn bản 6">
            <a:extLst>
              <a:ext uri="{FF2B5EF4-FFF2-40B4-BE49-F238E27FC236}">
                <a16:creationId xmlns:a16="http://schemas.microsoft.com/office/drawing/2014/main" id="{7B1B1FC4-63DD-AACA-107A-EA0710671EB1}"/>
              </a:ext>
            </a:extLst>
          </p:cNvPr>
          <p:cNvSpPr txBox="1"/>
          <p:nvPr/>
        </p:nvSpPr>
        <p:spPr>
          <a:xfrm>
            <a:off x="118684" y="2126990"/>
            <a:ext cx="8387255" cy="3323987"/>
          </a:xfrm>
          <a:prstGeom prst="rect">
            <a:avLst/>
          </a:prstGeom>
          <a:noFill/>
        </p:spPr>
        <p:txBody>
          <a:bodyPr wrap="square">
            <a:spAutoFit/>
          </a:bodyPr>
          <a:lstStyle/>
          <a:p>
            <a:pPr algn="just">
              <a:spcBef>
                <a:spcPts val="1200"/>
              </a:spcBef>
            </a:pPr>
            <a:r>
              <a:rPr lang="vi-VN" sz="2000" b="1" dirty="0"/>
              <a:t>• </a:t>
            </a:r>
            <a:r>
              <a:rPr lang="vi-VN" sz="2000" b="1" dirty="0" err="1"/>
              <a:t>Data</a:t>
            </a:r>
            <a:r>
              <a:rPr lang="vi-VN" sz="2000" b="1" dirty="0"/>
              <a:t> </a:t>
            </a:r>
            <a:r>
              <a:rPr lang="vi-VN" sz="2000" b="1" dirty="0" err="1"/>
              <a:t>Transformation</a:t>
            </a:r>
            <a:r>
              <a:rPr lang="vi-VN" sz="2000" b="1" dirty="0"/>
              <a:t>: </a:t>
            </a:r>
            <a:r>
              <a:rPr lang="vi-VN" sz="2000" dirty="0"/>
              <a:t>Định nghĩa các SQL </a:t>
            </a:r>
            <a:r>
              <a:rPr lang="vi-VN" sz="2000" dirty="0" err="1"/>
              <a:t>transformations</a:t>
            </a:r>
            <a:r>
              <a:rPr lang="vi-VN" sz="2000" dirty="0"/>
              <a:t> để chuyển đổi dữ liệu qua các tầng (</a:t>
            </a:r>
            <a:r>
              <a:rPr lang="vi-VN" sz="2000" dirty="0" err="1"/>
              <a:t>Bronze</a:t>
            </a:r>
            <a:r>
              <a:rPr lang="vi-VN" sz="2000" dirty="0"/>
              <a:t>, </a:t>
            </a:r>
            <a:r>
              <a:rPr lang="vi-VN" sz="2000" dirty="0" err="1"/>
              <a:t>Silver</a:t>
            </a:r>
            <a:r>
              <a:rPr lang="vi-VN" sz="2000" dirty="0"/>
              <a:t>, </a:t>
            </a:r>
            <a:r>
              <a:rPr lang="vi-VN" sz="2000" dirty="0" err="1"/>
              <a:t>Gold</a:t>
            </a:r>
            <a:r>
              <a:rPr lang="vi-VN" sz="2000" dirty="0"/>
              <a:t>) và quản lý sự phụ thuộc (</a:t>
            </a:r>
            <a:r>
              <a:rPr lang="vi-VN" sz="2000" dirty="0" err="1"/>
              <a:t>dependencies</a:t>
            </a:r>
            <a:r>
              <a:rPr lang="vi-VN" sz="2000" dirty="0"/>
              <a:t>) giữa các mô hình. </a:t>
            </a:r>
          </a:p>
          <a:p>
            <a:pPr algn="just">
              <a:spcBef>
                <a:spcPts val="1200"/>
              </a:spcBef>
            </a:pPr>
            <a:r>
              <a:rPr lang="vi-VN" sz="2000" b="1" dirty="0"/>
              <a:t>• </a:t>
            </a:r>
            <a:r>
              <a:rPr lang="vi-VN" sz="2000" b="1" dirty="0" err="1"/>
              <a:t>Data</a:t>
            </a:r>
            <a:r>
              <a:rPr lang="vi-VN" sz="2000" b="1" dirty="0"/>
              <a:t> </a:t>
            </a:r>
            <a:r>
              <a:rPr lang="vi-VN" sz="2000" b="1" dirty="0" err="1"/>
              <a:t>Quality</a:t>
            </a:r>
            <a:r>
              <a:rPr lang="vi-VN" sz="2000" b="1" dirty="0"/>
              <a:t>: </a:t>
            </a:r>
            <a:r>
              <a:rPr lang="vi-VN" sz="2000" dirty="0"/>
              <a:t>Thực thi các </a:t>
            </a:r>
            <a:r>
              <a:rPr lang="vi-VN" sz="2000" dirty="0" err="1"/>
              <a:t>logic</a:t>
            </a:r>
            <a:r>
              <a:rPr lang="vi-VN" sz="2000" dirty="0"/>
              <a:t> xác thực, làm sạch dữ liệu, ép kiểu (</a:t>
            </a:r>
            <a:r>
              <a:rPr lang="vi-VN" sz="2000" dirty="0" err="1"/>
              <a:t>type</a:t>
            </a:r>
            <a:r>
              <a:rPr lang="vi-VN" sz="2000" dirty="0"/>
              <a:t> </a:t>
            </a:r>
            <a:r>
              <a:rPr lang="vi-VN" sz="2000" dirty="0" err="1"/>
              <a:t>casting</a:t>
            </a:r>
            <a:r>
              <a:rPr lang="vi-VN" sz="2000" dirty="0"/>
              <a:t>) và loại bỏ trùng lặp (</a:t>
            </a:r>
            <a:r>
              <a:rPr lang="vi-VN" sz="2000" dirty="0" err="1"/>
              <a:t>deduplication</a:t>
            </a:r>
            <a:r>
              <a:rPr lang="vi-VN" sz="2000" dirty="0"/>
              <a:t>). </a:t>
            </a:r>
          </a:p>
          <a:p>
            <a:pPr algn="just">
              <a:spcBef>
                <a:spcPts val="1200"/>
              </a:spcBef>
            </a:pPr>
            <a:r>
              <a:rPr lang="vi-VN" sz="2000" b="1" dirty="0"/>
              <a:t>• </a:t>
            </a:r>
            <a:r>
              <a:rPr lang="vi-VN" sz="2000" b="1" dirty="0" err="1"/>
              <a:t>Business</a:t>
            </a:r>
            <a:r>
              <a:rPr lang="vi-VN" sz="2000" b="1" dirty="0"/>
              <a:t> </a:t>
            </a:r>
            <a:r>
              <a:rPr lang="vi-VN" sz="2000" b="1" dirty="0" err="1"/>
              <a:t>Logic</a:t>
            </a:r>
            <a:r>
              <a:rPr lang="vi-VN" sz="2000" b="1" dirty="0"/>
              <a:t>: </a:t>
            </a:r>
            <a:r>
              <a:rPr lang="vi-VN" sz="2000" dirty="0"/>
              <a:t>Tính toán các chỉ số </a:t>
            </a:r>
            <a:r>
              <a:rPr lang="vi-VN" sz="2000" dirty="0" err="1"/>
              <a:t>KPIs</a:t>
            </a:r>
            <a:r>
              <a:rPr lang="vi-VN" sz="2000" dirty="0"/>
              <a:t>, các hàm cửa sổ (</a:t>
            </a:r>
            <a:r>
              <a:rPr lang="vi-VN" sz="2000" dirty="0" err="1"/>
              <a:t>window</a:t>
            </a:r>
            <a:r>
              <a:rPr lang="vi-VN" sz="2000" dirty="0"/>
              <a:t> </a:t>
            </a:r>
            <a:r>
              <a:rPr lang="vi-VN" sz="2000" dirty="0" err="1"/>
              <a:t>functions</a:t>
            </a:r>
            <a:r>
              <a:rPr lang="vi-VN" sz="2000" dirty="0"/>
              <a:t>) và triển khai các quy tắc nghiệp vụ. </a:t>
            </a:r>
          </a:p>
          <a:p>
            <a:pPr algn="just">
              <a:spcBef>
                <a:spcPts val="1200"/>
              </a:spcBef>
            </a:pPr>
            <a:r>
              <a:rPr lang="vi-VN" sz="2000" b="1" dirty="0"/>
              <a:t>• </a:t>
            </a:r>
            <a:r>
              <a:rPr lang="vi-VN" sz="2000" b="1" dirty="0" err="1"/>
              <a:t>Code</a:t>
            </a:r>
            <a:r>
              <a:rPr lang="vi-VN" sz="2000" b="1" dirty="0"/>
              <a:t> </a:t>
            </a:r>
            <a:r>
              <a:rPr lang="vi-VN" sz="2000" b="1" dirty="0" err="1"/>
              <a:t>Management</a:t>
            </a:r>
            <a:r>
              <a:rPr lang="vi-VN" sz="2000" b="1" dirty="0"/>
              <a:t>: </a:t>
            </a:r>
            <a:r>
              <a:rPr lang="vi-VN" sz="2000" dirty="0"/>
              <a:t>Kiểm soát phiên bản với </a:t>
            </a:r>
            <a:r>
              <a:rPr lang="vi-VN" sz="2000" dirty="0" err="1"/>
              <a:t>Git</a:t>
            </a:r>
            <a:r>
              <a:rPr lang="vi-VN" sz="2000" dirty="0"/>
              <a:t>, quản lý mã nguồn theo mô-đun và hỗ trợ khả năng kiểm thử (</a:t>
            </a:r>
            <a:r>
              <a:rPr lang="vi-VN" sz="2000" dirty="0" err="1"/>
              <a:t>testing</a:t>
            </a:r>
            <a:r>
              <a:rPr lang="vi-VN" sz="2000" dirty="0"/>
              <a:t>).</a:t>
            </a:r>
          </a:p>
        </p:txBody>
      </p:sp>
    </p:spTree>
    <p:extLst>
      <p:ext uri="{BB962C8B-B14F-4D97-AF65-F5344CB8AC3E}">
        <p14:creationId xmlns:p14="http://schemas.microsoft.com/office/powerpoint/2010/main" val="1130957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912D5-FBE6-EF12-6841-56CAD73B156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9EE20F-5BD7-ABC5-F671-7F8EEF94D889}"/>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AD29227E-250B-643D-839A-9FC249D7B67F}"/>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F3CFC1B7-F9E5-797C-04FB-9EEA994F95D0}"/>
              </a:ext>
            </a:extLst>
          </p:cNvPr>
          <p:cNvSpPr txBox="1"/>
          <p:nvPr/>
        </p:nvSpPr>
        <p:spPr>
          <a:xfrm>
            <a:off x="0" y="1160776"/>
            <a:ext cx="3783408"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5.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chuyển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đổi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4" name="Hộp Văn bản 3">
            <a:extLst>
              <a:ext uri="{FF2B5EF4-FFF2-40B4-BE49-F238E27FC236}">
                <a16:creationId xmlns:a16="http://schemas.microsoft.com/office/drawing/2014/main" id="{BBAFE53E-7C0C-03F3-F1D1-8EDBA30CF7FE}"/>
              </a:ext>
            </a:extLst>
          </p:cNvPr>
          <p:cNvSpPr txBox="1"/>
          <p:nvPr/>
        </p:nvSpPr>
        <p:spPr>
          <a:xfrm>
            <a:off x="296392" y="1879945"/>
            <a:ext cx="7419019" cy="400110"/>
          </a:xfrm>
          <a:prstGeom prst="rect">
            <a:avLst/>
          </a:prstGeom>
          <a:noFill/>
        </p:spPr>
        <p:txBody>
          <a:bodyPr wrap="none" rtlCol="0">
            <a:spAutoFit/>
          </a:bodyPr>
          <a:lstStyle/>
          <a:p>
            <a:r>
              <a:rPr lang="en-GB" sz="2000" b="1" dirty="0">
                <a:latin typeface="Lato" panose="020F0502020204030203" pitchFamily="34" charset="0"/>
                <a:ea typeface="Lato" panose="020F0502020204030203" pitchFamily="34" charset="0"/>
                <a:cs typeface="Lato" panose="020F0502020204030203" pitchFamily="34" charset="0"/>
              </a:rPr>
              <a:t>Bronze layer: </a:t>
            </a:r>
            <a:r>
              <a:rPr lang="vi-VN" sz="2000" dirty="0"/>
              <a:t>lưu dữ liệu thô từ bảng </a:t>
            </a:r>
            <a:r>
              <a:rPr lang="vi-VN" sz="2000" dirty="0" err="1"/>
              <a:t>bronze_stock_quotes_raw</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43F80FF4-5C5C-3606-D48C-195032AA7EE0}"/>
              </a:ext>
            </a:extLst>
          </p:cNvPr>
          <p:cNvSpPr txBox="1"/>
          <p:nvPr/>
        </p:nvSpPr>
        <p:spPr>
          <a:xfrm>
            <a:off x="296392" y="2498190"/>
            <a:ext cx="6901248" cy="400110"/>
          </a:xfrm>
          <a:prstGeom prst="rect">
            <a:avLst/>
          </a:prstGeom>
          <a:noFill/>
        </p:spPr>
        <p:txBody>
          <a:bodyPr wrap="none" rtlCol="0">
            <a:spAutoFit/>
          </a:bodyPr>
          <a:lstStyle/>
          <a:p>
            <a:r>
              <a:rPr lang="vi-VN" sz="2000" b="1" dirty="0" err="1">
                <a:latin typeface="Lato" panose="020F0502020204030203" pitchFamily="34" charset="0"/>
                <a:ea typeface="Lato" panose="020F0502020204030203" pitchFamily="34" charset="0"/>
                <a:cs typeface="Lato" panose="020F0502020204030203" pitchFamily="34" charset="0"/>
              </a:rPr>
              <a:t>Silver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layer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t>Làm sạch, xác thực và loại bỏ trùng lặp dữ liệu</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9" name="Hộp Văn bản 8">
            <a:extLst>
              <a:ext uri="{FF2B5EF4-FFF2-40B4-BE49-F238E27FC236}">
                <a16:creationId xmlns:a16="http://schemas.microsoft.com/office/drawing/2014/main" id="{4F1DD468-9303-1B8C-1411-F5A942F706B6}"/>
              </a:ext>
            </a:extLst>
          </p:cNvPr>
          <p:cNvSpPr txBox="1"/>
          <p:nvPr/>
        </p:nvSpPr>
        <p:spPr>
          <a:xfrm>
            <a:off x="296392" y="3116435"/>
            <a:ext cx="8671034" cy="2616101"/>
          </a:xfrm>
          <a:prstGeom prst="rect">
            <a:avLst/>
          </a:prstGeom>
          <a:noFill/>
        </p:spPr>
        <p:txBody>
          <a:bodyPr wrap="square">
            <a:spAutoFit/>
          </a:bodyPr>
          <a:lstStyle/>
          <a:p>
            <a:pPr>
              <a:spcBef>
                <a:spcPts val="600"/>
              </a:spcBef>
            </a:pPr>
            <a:r>
              <a:rPr lang="vi-VN" dirty="0"/>
              <a:t>Các bước biến đổi: </a:t>
            </a:r>
          </a:p>
          <a:p>
            <a:pPr marL="342900" indent="-342900">
              <a:spcBef>
                <a:spcPts val="600"/>
              </a:spcBef>
              <a:buAutoNum type="arabicPeriod"/>
            </a:pPr>
            <a:r>
              <a:rPr lang="vi-VN" b="1" dirty="0" err="1"/>
              <a:t>Type</a:t>
            </a:r>
            <a:r>
              <a:rPr lang="vi-VN" b="1" dirty="0"/>
              <a:t> </a:t>
            </a:r>
            <a:r>
              <a:rPr lang="vi-VN" b="1" dirty="0" err="1"/>
              <a:t>Casting</a:t>
            </a:r>
            <a:r>
              <a:rPr lang="vi-VN" b="1" dirty="0"/>
              <a:t>: </a:t>
            </a:r>
            <a:r>
              <a:rPr lang="vi-VN" dirty="0"/>
              <a:t>Ép kiểu các trường số sang FLOAT64 và chuyển đổi dấu thời gian sang định dạng TIMESTAMP (hỗ trợ cả múi giờ UTC và US </a:t>
            </a:r>
            <a:r>
              <a:rPr lang="vi-VN" dirty="0" err="1"/>
              <a:t>Eastern</a:t>
            </a:r>
            <a:r>
              <a:rPr lang="vi-VN" dirty="0"/>
              <a:t>). </a:t>
            </a:r>
          </a:p>
          <a:p>
            <a:pPr marL="342900" indent="-342900">
              <a:spcBef>
                <a:spcPts val="600"/>
              </a:spcBef>
              <a:buAutoNum type="arabicPeriod"/>
            </a:pPr>
            <a:r>
              <a:rPr lang="vi-VN" b="1" dirty="0" err="1"/>
              <a:t>Incremental</a:t>
            </a:r>
            <a:r>
              <a:rPr lang="vi-VN" b="1" dirty="0"/>
              <a:t> </a:t>
            </a:r>
            <a:r>
              <a:rPr lang="vi-VN" b="1" dirty="0" err="1"/>
              <a:t>Filter</a:t>
            </a:r>
            <a:r>
              <a:rPr lang="vi-VN" b="1" dirty="0"/>
              <a:t>: </a:t>
            </a:r>
            <a:r>
              <a:rPr lang="vi-VN" dirty="0"/>
              <a:t>Chỉ xử lý các bản ghi mới chưa tồn tại trong bảng </a:t>
            </a:r>
            <a:r>
              <a:rPr lang="vi-VN" dirty="0" err="1"/>
              <a:t>Silver</a:t>
            </a:r>
            <a:r>
              <a:rPr lang="vi-VN" dirty="0"/>
              <a:t> thông qua LEFT JOIN. </a:t>
            </a:r>
          </a:p>
          <a:p>
            <a:pPr marL="342900" indent="-342900">
              <a:spcBef>
                <a:spcPts val="600"/>
              </a:spcBef>
              <a:buAutoNum type="arabicPeriod"/>
            </a:pPr>
            <a:r>
              <a:rPr lang="vi-VN" b="1" dirty="0" err="1"/>
              <a:t>Deduplication</a:t>
            </a:r>
            <a:r>
              <a:rPr lang="vi-VN" b="1" dirty="0"/>
              <a:t>: </a:t>
            </a:r>
            <a:r>
              <a:rPr lang="vi-VN" dirty="0"/>
              <a:t>Sử dụng hàm ROW_NUMBER() theo cụm [</a:t>
            </a:r>
            <a:r>
              <a:rPr lang="vi-VN" dirty="0" err="1"/>
              <a:t>symbol</a:t>
            </a:r>
            <a:r>
              <a:rPr lang="vi-VN" dirty="0"/>
              <a:t>, </a:t>
            </a:r>
            <a:r>
              <a:rPr lang="vi-VN" dirty="0" err="1"/>
              <a:t>market_timestamp_raw</a:t>
            </a:r>
            <a:r>
              <a:rPr lang="vi-VN" dirty="0"/>
              <a:t>] và lấy bản ghi mới nhất dựa trên </a:t>
            </a:r>
            <a:r>
              <a:rPr lang="vi-VN" dirty="0" err="1"/>
              <a:t>fetched_at</a:t>
            </a:r>
            <a:r>
              <a:rPr lang="vi-VN" dirty="0"/>
              <a:t>. </a:t>
            </a:r>
          </a:p>
          <a:p>
            <a:pPr marL="342900" indent="-342900">
              <a:spcBef>
                <a:spcPts val="600"/>
              </a:spcBef>
              <a:buAutoNum type="arabicPeriod"/>
            </a:pPr>
            <a:r>
              <a:rPr lang="vi-VN" dirty="0"/>
              <a:t> </a:t>
            </a:r>
            <a:r>
              <a:rPr lang="vi-VN" b="1" dirty="0" err="1"/>
              <a:t>Data</a:t>
            </a:r>
            <a:r>
              <a:rPr lang="vi-VN" b="1" dirty="0"/>
              <a:t> </a:t>
            </a:r>
            <a:r>
              <a:rPr lang="vi-VN" b="1" dirty="0" err="1"/>
              <a:t>Validation</a:t>
            </a:r>
            <a:r>
              <a:rPr lang="vi-VN" b="1" dirty="0"/>
              <a:t>: </a:t>
            </a:r>
            <a:r>
              <a:rPr lang="vi-VN" dirty="0"/>
              <a:t>Kiểm tra </a:t>
            </a:r>
            <a:r>
              <a:rPr lang="vi-VN" dirty="0" err="1"/>
              <a:t>logic</a:t>
            </a:r>
            <a:r>
              <a:rPr lang="vi-VN" dirty="0"/>
              <a:t> (ví dụ: giá phải dương, </a:t>
            </a:r>
            <a:r>
              <a:rPr lang="vi-VN" dirty="0" err="1"/>
              <a:t>day_high</a:t>
            </a:r>
            <a:r>
              <a:rPr lang="vi-VN" dirty="0"/>
              <a:t> ≥ </a:t>
            </a:r>
            <a:r>
              <a:rPr lang="vi-VN" dirty="0" err="1"/>
              <a:t>day_low</a:t>
            </a:r>
            <a:r>
              <a:rPr lang="vi-VN" dirty="0"/>
              <a:t>).</a:t>
            </a:r>
          </a:p>
        </p:txBody>
      </p:sp>
    </p:spTree>
    <p:extLst>
      <p:ext uri="{BB962C8B-B14F-4D97-AF65-F5344CB8AC3E}">
        <p14:creationId xmlns:p14="http://schemas.microsoft.com/office/powerpoint/2010/main" val="4292699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AEEA9-1C31-AC26-9784-F2B93A5EE6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B651F-7738-315B-6087-1BFE9BA5889F}"/>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509CA429-42BE-CEA2-3A4D-E656712E74A8}"/>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AD5488DF-4DA6-F3FB-B54A-CA161C3B60D1}"/>
              </a:ext>
            </a:extLst>
          </p:cNvPr>
          <p:cNvSpPr txBox="1"/>
          <p:nvPr/>
        </p:nvSpPr>
        <p:spPr>
          <a:xfrm>
            <a:off x="0" y="1103587"/>
            <a:ext cx="3781805"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5.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chuyển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đổi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4" name="Hộp Văn bản 3">
            <a:extLst>
              <a:ext uri="{FF2B5EF4-FFF2-40B4-BE49-F238E27FC236}">
                <a16:creationId xmlns:a16="http://schemas.microsoft.com/office/drawing/2014/main" id="{30C1B5CF-04F5-5BAE-F8A6-C720F413E31B}"/>
              </a:ext>
            </a:extLst>
          </p:cNvPr>
          <p:cNvSpPr txBox="1"/>
          <p:nvPr/>
        </p:nvSpPr>
        <p:spPr>
          <a:xfrm>
            <a:off x="182880" y="2170437"/>
            <a:ext cx="7180171" cy="400110"/>
          </a:xfrm>
          <a:prstGeom prst="rect">
            <a:avLst/>
          </a:prstGeom>
          <a:noFill/>
        </p:spPr>
        <p:txBody>
          <a:bodyPr wrap="none" rtlCol="0">
            <a:spAutoFit/>
          </a:bodyPr>
          <a:lstStyle/>
          <a:p>
            <a:r>
              <a:rPr lang="vi-VN" sz="2000" b="1" dirty="0" err="1">
                <a:latin typeface="Lato" panose="020F0502020204030203" pitchFamily="34" charset="0"/>
                <a:ea typeface="Lato" panose="020F0502020204030203" pitchFamily="34" charset="0"/>
                <a:cs typeface="Lato" panose="020F0502020204030203" pitchFamily="34" charset="0"/>
              </a:rPr>
              <a:t>Gold</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layer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bao gồm nhiều mô hình phục vụ cho trực quan hóa</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8" name="Hộp Văn bản 7">
            <a:extLst>
              <a:ext uri="{FF2B5EF4-FFF2-40B4-BE49-F238E27FC236}">
                <a16:creationId xmlns:a16="http://schemas.microsoft.com/office/drawing/2014/main" id="{FAE66601-8264-2D64-FF11-C6E2A1222EE8}"/>
              </a:ext>
            </a:extLst>
          </p:cNvPr>
          <p:cNvSpPr txBox="1"/>
          <p:nvPr/>
        </p:nvSpPr>
        <p:spPr>
          <a:xfrm>
            <a:off x="235077" y="2899003"/>
            <a:ext cx="8920684" cy="2708434"/>
          </a:xfrm>
          <a:prstGeom prst="rect">
            <a:avLst/>
          </a:prstGeom>
          <a:noFill/>
        </p:spPr>
        <p:txBody>
          <a:bodyPr wrap="square">
            <a:spAutoFit/>
          </a:bodyPr>
          <a:lstStyle/>
          <a:p>
            <a:pPr marL="342900" indent="-342900">
              <a:spcBef>
                <a:spcPts val="1200"/>
              </a:spcBef>
              <a:buAutoNum type="arabicPeriod"/>
            </a:pP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gold_kpi</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Lưu trữ chỉ số KPI mới nhất cho mỗi mã chứng khoán (</a:t>
            </a:r>
            <a:r>
              <a:rPr lang="vi-VN" sz="2000" dirty="0" err="1">
                <a:latin typeface="Lato" panose="020F0502020204030203" pitchFamily="34" charset="0"/>
                <a:ea typeface="Lato" panose="020F0502020204030203" pitchFamily="34" charset="0"/>
                <a:cs typeface="Lato" panose="020F0502020204030203" pitchFamily="34" charset="0"/>
              </a:rPr>
              <a:t>Latest</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per</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symbol</a:t>
            </a:r>
            <a:r>
              <a:rPr lang="vi-VN" sz="2000" dirty="0">
                <a:latin typeface="Lato" panose="020F0502020204030203" pitchFamily="34" charset="0"/>
                <a:ea typeface="Lato" panose="020F0502020204030203" pitchFamily="34" charset="0"/>
                <a:cs typeface="Lato" panose="020F0502020204030203" pitchFamily="34" charset="0"/>
              </a:rPr>
              <a:t>) phục vụ </a:t>
            </a:r>
            <a:r>
              <a:rPr lang="vi-VN" sz="2000" dirty="0" err="1">
                <a:latin typeface="Lato" panose="020F0502020204030203" pitchFamily="34" charset="0"/>
                <a:ea typeface="Lato" panose="020F0502020204030203" pitchFamily="34" charset="0"/>
                <a:cs typeface="Lato" panose="020F0502020204030203" pitchFamily="34" charset="0"/>
              </a:rPr>
              <a:t>Dashboard</a:t>
            </a:r>
            <a:r>
              <a:rPr lang="vi-VN" sz="2000" dirty="0">
                <a:latin typeface="Lato" panose="020F0502020204030203" pitchFamily="34" charset="0"/>
                <a:ea typeface="Lato" panose="020F0502020204030203" pitchFamily="34" charset="0"/>
                <a:cs typeface="Lato" panose="020F0502020204030203" pitchFamily="34" charset="0"/>
              </a:rPr>
              <a:t> thời gian thực. </a:t>
            </a:r>
          </a:p>
          <a:p>
            <a:pPr marL="342900" indent="-342900">
              <a:spcBef>
                <a:spcPts val="1200"/>
              </a:spcBef>
              <a:buAutoNum type="arabicPeriod"/>
            </a:pP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gold_kpi_history</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Lưu trữ toàn bộ lịch sử biến động theo thời gian, hỗ trợ phân tích chuỗi thời gian (</a:t>
            </a:r>
            <a:r>
              <a:rPr lang="vi-VN" sz="2000" dirty="0" err="1">
                <a:latin typeface="Lato" panose="020F0502020204030203" pitchFamily="34" charset="0"/>
                <a:ea typeface="Lato" panose="020F0502020204030203" pitchFamily="34" charset="0"/>
                <a:cs typeface="Lato" panose="020F0502020204030203" pitchFamily="34" charset="0"/>
              </a:rPr>
              <a:t>time-series</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analysis</a:t>
            </a:r>
            <a:r>
              <a:rPr lang="vi-VN" sz="2000" dirty="0">
                <a:latin typeface="Lato" panose="020F0502020204030203" pitchFamily="34" charset="0"/>
                <a:ea typeface="Lato" panose="020F0502020204030203" pitchFamily="34" charset="0"/>
                <a:cs typeface="Lato" panose="020F0502020204030203" pitchFamily="34" charset="0"/>
              </a:rPr>
              <a:t>). </a:t>
            </a:r>
          </a:p>
          <a:p>
            <a:pPr marL="342900" indent="-342900">
              <a:spcBef>
                <a:spcPts val="1200"/>
              </a:spcBef>
              <a:buAutoNum type="arabicPeriod"/>
            </a:pP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gold_candlestick</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Tạo dữ liệu biểu đồ nến (OHLC) </a:t>
            </a:r>
          </a:p>
          <a:p>
            <a:pPr marL="342900" indent="-342900">
              <a:spcBef>
                <a:spcPts val="1200"/>
              </a:spcBef>
              <a:buAutoNum type="arabicPeriod"/>
            </a:pP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gold_treechart</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Tính toán độ biến động (</a:t>
            </a:r>
            <a:r>
              <a:rPr lang="vi-VN" sz="2000" dirty="0" err="1">
                <a:latin typeface="Lato" panose="020F0502020204030203" pitchFamily="34" charset="0"/>
                <a:ea typeface="Lato" panose="020F0502020204030203" pitchFamily="34" charset="0"/>
                <a:cs typeface="Lato" panose="020F0502020204030203" pitchFamily="34" charset="0"/>
              </a:rPr>
              <a:t>volatility</a:t>
            </a:r>
            <a:r>
              <a:rPr lang="vi-VN" sz="2000" dirty="0">
                <a:latin typeface="Lato" panose="020F0502020204030203" pitchFamily="34" charset="0"/>
                <a:ea typeface="Lato" panose="020F0502020204030203" pitchFamily="34" charset="0"/>
                <a:cs typeface="Lato" panose="020F0502020204030203" pitchFamily="34" charset="0"/>
              </a:rPr>
              <a:t>) dựa trên độ lệch chuẩn và giá trung bình để phục vụ biểu đồ </a:t>
            </a:r>
            <a:r>
              <a:rPr lang="vi-VN" sz="2000" dirty="0" err="1">
                <a:latin typeface="Lato" panose="020F0502020204030203" pitchFamily="34" charset="0"/>
                <a:ea typeface="Lato" panose="020F0502020204030203" pitchFamily="34" charset="0"/>
                <a:cs typeface="Lato" panose="020F0502020204030203" pitchFamily="34" charset="0"/>
              </a:rPr>
              <a:t>Tree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Chart</a:t>
            </a:r>
            <a:r>
              <a:rPr lang="vi-VN" sz="2000" dirty="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219927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36A1B-799B-C8B0-9E1C-BADBDD9058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01FF8B-B41D-3BEB-ED00-F800F0872A75}"/>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CD218711-E7E6-A72B-66A5-369687697920}"/>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4ED850BD-A919-88C7-7434-542CBCA6294F}"/>
              </a:ext>
            </a:extLst>
          </p:cNvPr>
          <p:cNvSpPr txBox="1"/>
          <p:nvPr/>
        </p:nvSpPr>
        <p:spPr>
          <a:xfrm>
            <a:off x="0" y="1103587"/>
            <a:ext cx="3783408"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5. </a:t>
            </a:r>
            <a:r>
              <a:rPr lang="en-US" sz="2400" b="1" dirty="0" err="1">
                <a:latin typeface="Lato" panose="020F0502020204030203" pitchFamily="34" charset="0"/>
                <a:ea typeface="Lato" panose="020F0502020204030203" pitchFamily="34" charset="0"/>
                <a:cs typeface="Lato" panose="020F0502020204030203" pitchFamily="34" charset="0"/>
              </a:rPr>
              <a:t>Tầng</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chuyển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đổi</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4" name="Hộp Văn bản 3">
            <a:extLst>
              <a:ext uri="{FF2B5EF4-FFF2-40B4-BE49-F238E27FC236}">
                <a16:creationId xmlns:a16="http://schemas.microsoft.com/office/drawing/2014/main" id="{CB1087E4-46F1-4D75-95A0-DC091239A9BF}"/>
              </a:ext>
            </a:extLst>
          </p:cNvPr>
          <p:cNvSpPr txBox="1"/>
          <p:nvPr/>
        </p:nvSpPr>
        <p:spPr>
          <a:xfrm>
            <a:off x="160254" y="1992132"/>
            <a:ext cx="7180171" cy="400110"/>
          </a:xfrm>
          <a:prstGeom prst="rect">
            <a:avLst/>
          </a:prstGeom>
          <a:noFill/>
        </p:spPr>
        <p:txBody>
          <a:bodyPr wrap="none" rtlCol="0">
            <a:spAutoFit/>
          </a:bodyPr>
          <a:lstStyle/>
          <a:p>
            <a:r>
              <a:rPr lang="vi-VN" sz="2000" b="1" dirty="0" err="1">
                <a:latin typeface="Lato" panose="020F0502020204030203" pitchFamily="34" charset="0"/>
                <a:ea typeface="Lato" panose="020F0502020204030203" pitchFamily="34" charset="0"/>
                <a:cs typeface="Lato" panose="020F0502020204030203" pitchFamily="34" charset="0"/>
              </a:rPr>
              <a:t>Gold</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layer</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bao gồm nhiều mô hình phục vụ cho trực quan hóa</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8" name="Hộp Văn bản 7">
            <a:extLst>
              <a:ext uri="{FF2B5EF4-FFF2-40B4-BE49-F238E27FC236}">
                <a16:creationId xmlns:a16="http://schemas.microsoft.com/office/drawing/2014/main" id="{803CC1A0-5DCB-348C-29F0-4726E365FE9E}"/>
              </a:ext>
            </a:extLst>
          </p:cNvPr>
          <p:cNvSpPr txBox="1"/>
          <p:nvPr/>
        </p:nvSpPr>
        <p:spPr>
          <a:xfrm>
            <a:off x="160254" y="2606023"/>
            <a:ext cx="8920684" cy="3016210"/>
          </a:xfrm>
          <a:prstGeom prst="rect">
            <a:avLst/>
          </a:prstGeom>
          <a:noFill/>
        </p:spPr>
        <p:txBody>
          <a:bodyPr wrap="square">
            <a:spAutoFit/>
          </a:bodyPr>
          <a:lstStyle/>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5. </a:t>
            </a: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gold_ohlc_daily</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Bảng tổng hợp OHLC theo ngày (</a:t>
            </a:r>
            <a:r>
              <a:rPr lang="vi-VN" sz="2000" dirty="0" err="1">
                <a:latin typeface="Lato" panose="020F0502020204030203" pitchFamily="34" charset="0"/>
                <a:ea typeface="Lato" panose="020F0502020204030203" pitchFamily="34" charset="0"/>
                <a:cs typeface="Lato" panose="020F0502020204030203" pitchFamily="34" charset="0"/>
              </a:rPr>
              <a:t>trade_date</a:t>
            </a:r>
            <a:r>
              <a:rPr lang="vi-VN" sz="2000" dirty="0">
                <a:latin typeface="Lato" panose="020F0502020204030203" pitchFamily="34" charset="0"/>
                <a:ea typeface="Lato" panose="020F0502020204030203" pitchFamily="34" charset="0"/>
                <a:cs typeface="Lato" panose="020F0502020204030203" pitchFamily="34" charset="0"/>
              </a:rPr>
              <a:t>). </a:t>
            </a: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6. </a:t>
            </a: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gold_rsi_daily</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Tính toán chỉ số RSI 14 ngày (</a:t>
            </a:r>
            <a:r>
              <a:rPr lang="vi-VN" sz="2000" dirty="0" err="1">
                <a:latin typeface="Lato" panose="020F0502020204030203" pitchFamily="34" charset="0"/>
                <a:ea typeface="Lato" panose="020F0502020204030203" pitchFamily="34" charset="0"/>
                <a:cs typeface="Lato" panose="020F0502020204030203" pitchFamily="34" charset="0"/>
              </a:rPr>
              <a:t>Relative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Strength</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Index</a:t>
            </a:r>
            <a:r>
              <a:rPr lang="vi-VN" sz="2000" dirty="0">
                <a:latin typeface="Lato" panose="020F0502020204030203" pitchFamily="34" charset="0"/>
                <a:ea typeface="Lato" panose="020F0502020204030203" pitchFamily="34" charset="0"/>
                <a:cs typeface="Lato" panose="020F0502020204030203" pitchFamily="34" charset="0"/>
              </a:rPr>
              <a:t>) để đo lường quán tính và xác định trạng thái quá mua/quá bán.</a:t>
            </a: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7. </a:t>
            </a:r>
            <a:r>
              <a:rPr lang="vi-VN" sz="2000" b="1" dirty="0" err="1">
                <a:latin typeface="Lato" panose="020F0502020204030203" pitchFamily="34" charset="0"/>
                <a:ea typeface="Lato" panose="020F0502020204030203" pitchFamily="34" charset="0"/>
                <a:cs typeface="Lato" panose="020F0502020204030203" pitchFamily="34" charset="0"/>
              </a:rPr>
              <a:t>Model</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b="1" dirty="0" err="1">
                <a:latin typeface="Lato" panose="020F0502020204030203" pitchFamily="34" charset="0"/>
                <a:ea typeface="Lato" panose="020F0502020204030203" pitchFamily="34" charset="0"/>
                <a:cs typeface="Lato" panose="020F0502020204030203" pitchFamily="34" charset="0"/>
              </a:rPr>
              <a:t>gold_atr_daily</a:t>
            </a:r>
            <a:r>
              <a:rPr lang="vi-VN"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Tính toán ATR 14 ngày (</a:t>
            </a:r>
            <a:r>
              <a:rPr lang="vi-VN" sz="2000" dirty="0" err="1">
                <a:latin typeface="Lato" panose="020F0502020204030203" pitchFamily="34" charset="0"/>
                <a:ea typeface="Lato" panose="020F0502020204030203" pitchFamily="34" charset="0"/>
                <a:cs typeface="Lato" panose="020F0502020204030203" pitchFamily="34" charset="0"/>
              </a:rPr>
              <a:t>Average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True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Range</a:t>
            </a:r>
            <a:r>
              <a:rPr lang="vi-VN" sz="2000" dirty="0">
                <a:latin typeface="Lato" panose="020F0502020204030203" pitchFamily="34" charset="0"/>
                <a:ea typeface="Lato" panose="020F0502020204030203" pitchFamily="34" charset="0"/>
                <a:cs typeface="Lato" panose="020F0502020204030203" pitchFamily="34" charset="0"/>
              </a:rPr>
              <a:t>) để đo lường độ biến động thực tế, phục vụ quản trị rủi ro và xác định điểm dừng lỗ (</a:t>
            </a:r>
            <a:r>
              <a:rPr lang="vi-VN" sz="2000" dirty="0" err="1">
                <a:latin typeface="Lato" panose="020F0502020204030203" pitchFamily="34" charset="0"/>
                <a:ea typeface="Lato" panose="020F0502020204030203" pitchFamily="34" charset="0"/>
                <a:cs typeface="Lato" panose="020F0502020204030203" pitchFamily="34" charset="0"/>
              </a:rPr>
              <a:t>stop-loss</a:t>
            </a:r>
            <a:r>
              <a:rPr lang="vi-VN" sz="2000" dirty="0">
                <a:latin typeface="Lato" panose="020F0502020204030203" pitchFamily="34" charset="0"/>
                <a:ea typeface="Lato" panose="020F0502020204030203" pitchFamily="34" charset="0"/>
                <a:cs typeface="Lato" panose="020F0502020204030203" pitchFamily="34" charset="0"/>
              </a:rPr>
              <a:t>).</a:t>
            </a:r>
            <a:endParaRPr lang="en-GB" sz="2000"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8. </a:t>
            </a:r>
            <a:r>
              <a:rPr lang="en-GB" sz="2000" b="1" dirty="0">
                <a:latin typeface="Lato" panose="020F0502020204030203" pitchFamily="34" charset="0"/>
                <a:ea typeface="Lato" panose="020F0502020204030203" pitchFamily="34" charset="0"/>
                <a:cs typeface="Lato" panose="020F0502020204030203" pitchFamily="34" charset="0"/>
              </a:rPr>
              <a:t>Model: </a:t>
            </a:r>
            <a:r>
              <a:rPr lang="en-GB" sz="2000" b="1" dirty="0" err="1">
                <a:latin typeface="Lato" panose="020F0502020204030203" pitchFamily="34" charset="0"/>
                <a:ea typeface="Lato" panose="020F0502020204030203" pitchFamily="34" charset="0"/>
                <a:cs typeface="Lato" panose="020F0502020204030203" pitchFamily="34" charset="0"/>
              </a:rPr>
              <a:t>gold_sma_daily</a:t>
            </a:r>
            <a:r>
              <a:rPr lang="en-GB" sz="2000" b="1" dirty="0">
                <a:latin typeface="Lato" panose="020F0502020204030203" pitchFamily="34" charset="0"/>
                <a:ea typeface="Lato" panose="020F0502020204030203" pitchFamily="34" charset="0"/>
                <a:cs typeface="Lato" panose="020F0502020204030203" pitchFamily="34" charset="0"/>
              </a:rPr>
              <a:t> </a:t>
            </a:r>
            <a:r>
              <a:rPr lang="vi-VN" sz="2000" dirty="0">
                <a:latin typeface="Lato" panose="020F0502020204030203" pitchFamily="34" charset="0"/>
                <a:ea typeface="Lato" panose="020F0502020204030203" pitchFamily="34" charset="0"/>
                <a:cs typeface="Lato" panose="020F0502020204030203" pitchFamily="34" charset="0"/>
              </a:rPr>
              <a:t>Tính toán đường trung bình động đơn giản (SMA) cho các chu kỳ 20, 50 và 200 ngày. </a:t>
            </a:r>
          </a:p>
        </p:txBody>
      </p:sp>
    </p:spTree>
    <p:extLst>
      <p:ext uri="{BB962C8B-B14F-4D97-AF65-F5344CB8AC3E}">
        <p14:creationId xmlns:p14="http://schemas.microsoft.com/office/powerpoint/2010/main" val="91471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62D0-8570-A7F9-FFE0-7B3C2C630B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925707-70A0-ED6E-F9F1-5A8EC7EC58C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C3424F02-123D-7D18-A191-A0235D7641C4}"/>
              </a:ext>
            </a:extLst>
          </p:cNvPr>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chi </a:t>
            </a:r>
            <a:r>
              <a:rPr lang="en-US" dirty="0" err="1"/>
              <a:t>tiết</a:t>
            </a:r>
            <a:endParaRPr lang="en-US" dirty="0"/>
          </a:p>
        </p:txBody>
      </p:sp>
      <p:sp>
        <p:nvSpPr>
          <p:cNvPr id="5" name="Hộp Văn bản 4">
            <a:extLst>
              <a:ext uri="{FF2B5EF4-FFF2-40B4-BE49-F238E27FC236}">
                <a16:creationId xmlns:a16="http://schemas.microsoft.com/office/drawing/2014/main" id="{CEE6F19D-CB32-5AC7-C72E-5AD06F101142}"/>
              </a:ext>
            </a:extLst>
          </p:cNvPr>
          <p:cNvSpPr txBox="1"/>
          <p:nvPr/>
        </p:nvSpPr>
        <p:spPr>
          <a:xfrm>
            <a:off x="0" y="1103587"/>
            <a:ext cx="3528530" cy="400110"/>
          </a:xfrm>
          <a:prstGeom prst="rect">
            <a:avLst/>
          </a:prstGeom>
          <a:noFill/>
        </p:spPr>
        <p:txBody>
          <a:bodyPr wrap="non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6. </a:t>
            </a:r>
            <a:r>
              <a:rPr lang="en-US" sz="2000" b="1" dirty="0" err="1">
                <a:latin typeface="Lato" panose="020F0502020204030203" pitchFamily="34" charset="0"/>
                <a:ea typeface="Lato" panose="020F0502020204030203" pitchFamily="34" charset="0"/>
                <a:cs typeface="Lato" panose="020F0502020204030203" pitchFamily="34" charset="0"/>
              </a:rPr>
              <a:t>Tầng</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trực</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quan</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hóa</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dữ</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err="1">
                <a:latin typeface="Lato" panose="020F0502020204030203" pitchFamily="34" charset="0"/>
                <a:ea typeface="Lato" panose="020F0502020204030203" pitchFamily="34" charset="0"/>
                <a:cs typeface="Lato" panose="020F0502020204030203" pitchFamily="34" charset="0"/>
              </a:rPr>
              <a:t>liệu</a:t>
            </a:r>
            <a:endParaRPr lang="vi-VN" sz="20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31722412-2941-5706-F5DD-EE137621B16F}"/>
              </a:ext>
            </a:extLst>
          </p:cNvPr>
          <p:cNvSpPr txBox="1"/>
          <p:nvPr/>
        </p:nvSpPr>
        <p:spPr>
          <a:xfrm>
            <a:off x="0" y="1643896"/>
            <a:ext cx="9426032" cy="1785104"/>
          </a:xfrm>
          <a:prstGeom prst="rect">
            <a:avLst/>
          </a:prstGeom>
          <a:noFill/>
        </p:spPr>
        <p:txBody>
          <a:bodyPr wrap="square">
            <a:spAutoFit/>
          </a:bodyPr>
          <a:lstStyle/>
          <a:p>
            <a:pPr>
              <a:spcBef>
                <a:spcPts val="600"/>
              </a:spcBef>
            </a:pPr>
            <a:r>
              <a:rPr lang="vi-VN" b="1" dirty="0">
                <a:latin typeface="Lato" panose="020F0502020204030203" pitchFamily="34" charset="0"/>
                <a:ea typeface="Lato" panose="020F0502020204030203" pitchFamily="34" charset="0"/>
                <a:cs typeface="Lato" panose="020F0502020204030203" pitchFamily="34" charset="0"/>
              </a:rPr>
              <a:t>Luồng Dữ Liệu (</a:t>
            </a:r>
            <a:r>
              <a:rPr lang="vi-VN" b="1" dirty="0" err="1">
                <a:latin typeface="Lato" panose="020F0502020204030203" pitchFamily="34" charset="0"/>
                <a:ea typeface="Lato" panose="020F0502020204030203" pitchFamily="34" charset="0"/>
                <a:cs typeface="Lato" panose="020F0502020204030203" pitchFamily="34" charset="0"/>
              </a:rPr>
              <a:t>Data</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Flow</a:t>
            </a:r>
            <a:r>
              <a:rPr lang="vi-VN" b="1" dirty="0">
                <a:latin typeface="Lato" panose="020F0502020204030203" pitchFamily="34" charset="0"/>
                <a:ea typeface="Lato" panose="020F0502020204030203" pitchFamily="34" charset="0"/>
                <a:cs typeface="Lato" panose="020F0502020204030203" pitchFamily="34" charset="0"/>
              </a:rPr>
              <a:t>): </a:t>
            </a:r>
          </a:p>
          <a:p>
            <a:pPr marL="285750" indent="-285750">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Các bảng trong </a:t>
            </a:r>
            <a:r>
              <a:rPr lang="vi-VN" dirty="0" err="1">
                <a:latin typeface="Lato" panose="020F0502020204030203" pitchFamily="34" charset="0"/>
                <a:ea typeface="Lato" panose="020F0502020204030203" pitchFamily="34" charset="0"/>
                <a:cs typeface="Lato" panose="020F0502020204030203" pitchFamily="34" charset="0"/>
              </a:rPr>
              <a:t>BigQuery</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Gold</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layer</a:t>
            </a:r>
            <a:r>
              <a:rPr lang="vi-VN" dirty="0">
                <a:latin typeface="Lato" panose="020F0502020204030203" pitchFamily="34" charset="0"/>
                <a:ea typeface="Lato" panose="020F0502020204030203" pitchFamily="34" charset="0"/>
                <a:cs typeface="Lato" panose="020F0502020204030203" pitchFamily="34" charset="0"/>
              </a:rPr>
              <a:t> chứa dữ liệu đã được biến đổi và tổng hợp</a:t>
            </a:r>
          </a:p>
          <a:p>
            <a:pPr marL="285750" indent="-285750">
              <a:spcBef>
                <a:spcPts val="600"/>
              </a:spcBef>
              <a:buFont typeface="Arial" panose="020B0604020202020204" pitchFamily="34" charset="0"/>
              <a:buChar char="•"/>
            </a:pPr>
            <a:r>
              <a:rPr lang="vi-VN" dirty="0" err="1">
                <a:latin typeface="Lato" panose="020F0502020204030203" pitchFamily="34" charset="0"/>
                <a:ea typeface="Lato" panose="020F0502020204030203" pitchFamily="34" charset="0"/>
                <a:cs typeface="Lato" panose="020F0502020204030203" pitchFamily="34" charset="0"/>
              </a:rPr>
              <a:t>Grafana</a:t>
            </a:r>
            <a:r>
              <a:rPr lang="vi-VN" dirty="0">
                <a:latin typeface="Lato" panose="020F0502020204030203" pitchFamily="34" charset="0"/>
                <a:ea typeface="Lato" panose="020F0502020204030203" pitchFamily="34" charset="0"/>
                <a:cs typeface="Lato" panose="020F0502020204030203" pitchFamily="34" charset="0"/>
              </a:rPr>
              <a:t> kết nối với </a:t>
            </a:r>
            <a:r>
              <a:rPr lang="vi-VN" dirty="0" err="1">
                <a:latin typeface="Lato" panose="020F0502020204030203" pitchFamily="34" charset="0"/>
                <a:ea typeface="Lato" panose="020F0502020204030203" pitchFamily="34" charset="0"/>
                <a:cs typeface="Lato" panose="020F0502020204030203" pitchFamily="34" charset="0"/>
              </a:rPr>
              <a:t>BigQuery</a:t>
            </a:r>
            <a:r>
              <a:rPr lang="vi-VN" dirty="0">
                <a:latin typeface="Lato" panose="020F0502020204030203" pitchFamily="34" charset="0"/>
                <a:ea typeface="Lato" panose="020F0502020204030203" pitchFamily="34" charset="0"/>
                <a:cs typeface="Lato" panose="020F0502020204030203" pitchFamily="34" charset="0"/>
              </a:rPr>
              <a:t> thông qua </a:t>
            </a:r>
            <a:r>
              <a:rPr lang="vi-VN" dirty="0" err="1">
                <a:latin typeface="Lato" panose="020F0502020204030203" pitchFamily="34" charset="0"/>
                <a:ea typeface="Lato" panose="020F0502020204030203" pitchFamily="34" charset="0"/>
                <a:cs typeface="Lato" panose="020F0502020204030203" pitchFamily="34" charset="0"/>
              </a:rPr>
              <a:t>BigQuery</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data</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source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plugin</a:t>
            </a:r>
            <a:endParaRPr lang="vi-VN" dirty="0">
              <a:latin typeface="Lato" panose="020F0502020204030203" pitchFamily="34" charset="0"/>
              <a:ea typeface="Lato" panose="020F0502020204030203" pitchFamily="34" charset="0"/>
              <a:cs typeface="Lato" panose="020F0502020204030203" pitchFamily="34" charset="0"/>
            </a:endParaRPr>
          </a:p>
          <a:p>
            <a:pPr marL="285750" indent="-285750">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Người dùng truy cập giao diện </a:t>
            </a:r>
            <a:r>
              <a:rPr lang="vi-VN" dirty="0" err="1">
                <a:latin typeface="Lato" panose="020F0502020204030203" pitchFamily="34" charset="0"/>
                <a:ea typeface="Lato" panose="020F0502020204030203" pitchFamily="34" charset="0"/>
                <a:cs typeface="Lato" panose="020F0502020204030203" pitchFamily="34" charset="0"/>
              </a:rPr>
              <a:t>Grafana</a:t>
            </a:r>
            <a:r>
              <a:rPr lang="vi-VN" dirty="0">
                <a:latin typeface="Lato" panose="020F0502020204030203" pitchFamily="34" charset="0"/>
                <a:ea typeface="Lato" panose="020F0502020204030203" pitchFamily="34" charset="0"/>
                <a:cs typeface="Lato" panose="020F0502020204030203" pitchFamily="34" charset="0"/>
              </a:rPr>
              <a:t> UI để xem các </a:t>
            </a:r>
            <a:r>
              <a:rPr lang="vi-VN" dirty="0" err="1">
                <a:latin typeface="Lato" panose="020F0502020204030203" pitchFamily="34" charset="0"/>
                <a:ea typeface="Lato" panose="020F0502020204030203" pitchFamily="34" charset="0"/>
                <a:cs typeface="Lato" panose="020F0502020204030203" pitchFamily="34" charset="0"/>
              </a:rPr>
              <a:t>dashboards</a:t>
            </a:r>
            <a:r>
              <a:rPr lang="vi-VN" dirty="0">
                <a:latin typeface="Lato" panose="020F0502020204030203" pitchFamily="34" charset="0"/>
                <a:ea typeface="Lato" panose="020F0502020204030203" pitchFamily="34" charset="0"/>
                <a:cs typeface="Lato" panose="020F0502020204030203" pitchFamily="34" charset="0"/>
              </a:rPr>
              <a:t> và hình ảnh trực quan </a:t>
            </a:r>
          </a:p>
          <a:p>
            <a:pPr marL="285750" indent="-285750">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Các </a:t>
            </a:r>
            <a:r>
              <a:rPr lang="vi-VN" dirty="0" err="1">
                <a:latin typeface="Lato" panose="020F0502020204030203" pitchFamily="34" charset="0"/>
                <a:ea typeface="Lato" panose="020F0502020204030203" pitchFamily="34" charset="0"/>
                <a:cs typeface="Lato" panose="020F0502020204030203" pitchFamily="34" charset="0"/>
              </a:rPr>
              <a:t>dashboards</a:t>
            </a:r>
            <a:r>
              <a:rPr lang="vi-VN" dirty="0">
                <a:latin typeface="Lato" panose="020F0502020204030203" pitchFamily="34" charset="0"/>
                <a:ea typeface="Lato" panose="020F0502020204030203" pitchFamily="34" charset="0"/>
                <a:cs typeface="Lato" panose="020F0502020204030203" pitchFamily="34" charset="0"/>
              </a:rPr>
              <a:t> tự động làm mới (</a:t>
            </a:r>
            <a:r>
              <a:rPr lang="vi-VN" dirty="0" err="1">
                <a:latin typeface="Lato" panose="020F0502020204030203" pitchFamily="34" charset="0"/>
                <a:ea typeface="Lato" panose="020F0502020204030203" pitchFamily="34" charset="0"/>
                <a:cs typeface="Lato" panose="020F0502020204030203" pitchFamily="34" charset="0"/>
              </a:rPr>
              <a:t>refresh</a:t>
            </a:r>
            <a:r>
              <a:rPr lang="vi-VN" dirty="0">
                <a:latin typeface="Lato" panose="020F0502020204030203" pitchFamily="34" charset="0"/>
                <a:ea typeface="Lato" panose="020F0502020204030203" pitchFamily="34" charset="0"/>
                <a:cs typeface="Lato" panose="020F0502020204030203" pitchFamily="34" charset="0"/>
              </a:rPr>
              <a:t>) để hiển thị dữ liệu mới nhất</a:t>
            </a:r>
          </a:p>
        </p:txBody>
      </p:sp>
      <p:sp>
        <p:nvSpPr>
          <p:cNvPr id="8" name="Hộp Văn bản 7">
            <a:extLst>
              <a:ext uri="{FF2B5EF4-FFF2-40B4-BE49-F238E27FC236}">
                <a16:creationId xmlns:a16="http://schemas.microsoft.com/office/drawing/2014/main" id="{DF405B9F-8BD8-3DB2-9127-104891FF9DAB}"/>
              </a:ext>
            </a:extLst>
          </p:cNvPr>
          <p:cNvSpPr txBox="1"/>
          <p:nvPr/>
        </p:nvSpPr>
        <p:spPr>
          <a:xfrm>
            <a:off x="4833" y="3826963"/>
            <a:ext cx="4163319" cy="1431161"/>
          </a:xfrm>
          <a:prstGeom prst="rect">
            <a:avLst/>
          </a:prstGeom>
          <a:noFill/>
        </p:spPr>
        <p:txBody>
          <a:bodyPr wrap="none" rtlCol="0">
            <a:spAutoFit/>
          </a:bodyPr>
          <a:lstStyle/>
          <a:p>
            <a:pPr>
              <a:spcBef>
                <a:spcPts val="600"/>
              </a:spcBef>
            </a:pPr>
            <a:r>
              <a:rPr lang="vi-VN" b="1" dirty="0">
                <a:latin typeface="Lato" panose="020F0502020204030203" pitchFamily="34" charset="0"/>
                <a:ea typeface="Lato" panose="020F0502020204030203" pitchFamily="34" charset="0"/>
                <a:cs typeface="Lato" panose="020F0502020204030203" pitchFamily="34" charset="0"/>
              </a:rPr>
              <a:t>Các loại biểu đồ:</a:t>
            </a:r>
          </a:p>
          <a:p>
            <a:pPr marL="285750" indent="-285750">
              <a:spcBef>
                <a:spcPts val="600"/>
              </a:spcBef>
              <a:buFont typeface="Arial" panose="020B0604020202020204" pitchFamily="34" charset="0"/>
              <a:buChar char="•"/>
            </a:pPr>
            <a:r>
              <a:rPr lang="vi-VN" dirty="0" err="1">
                <a:latin typeface="Lato" panose="020F0502020204030203" pitchFamily="34" charset="0"/>
                <a:ea typeface="Lato" panose="020F0502020204030203" pitchFamily="34" charset="0"/>
                <a:cs typeface="Lato" panose="020F0502020204030203" pitchFamily="34" charset="0"/>
              </a:rPr>
              <a:t>Dashboard</a:t>
            </a:r>
            <a:r>
              <a:rPr lang="vi-VN" dirty="0">
                <a:latin typeface="Lato" panose="020F0502020204030203" pitchFamily="34" charset="0"/>
                <a:ea typeface="Lato" panose="020F0502020204030203" pitchFamily="34" charset="0"/>
                <a:cs typeface="Lato" panose="020F0502020204030203" pitchFamily="34" charset="0"/>
              </a:rPr>
              <a:t> Giám Sát Thời Gian Thực</a:t>
            </a:r>
          </a:p>
          <a:p>
            <a:pPr marL="285750" indent="-285750">
              <a:spcBef>
                <a:spcPts val="600"/>
              </a:spcBef>
              <a:buFont typeface="Arial" panose="020B0604020202020204" pitchFamily="34" charset="0"/>
              <a:buChar char="•"/>
            </a:pPr>
            <a:r>
              <a:rPr lang="vi-VN" dirty="0" err="1">
                <a:latin typeface="Lato" panose="020F0502020204030203" pitchFamily="34" charset="0"/>
                <a:ea typeface="Lato" panose="020F0502020204030203" pitchFamily="34" charset="0"/>
                <a:cs typeface="Lato" panose="020F0502020204030203" pitchFamily="34" charset="0"/>
              </a:rPr>
              <a:t>Dashboard</a:t>
            </a:r>
            <a:r>
              <a:rPr lang="vi-VN" dirty="0">
                <a:latin typeface="Lato" panose="020F0502020204030203" pitchFamily="34" charset="0"/>
                <a:ea typeface="Lato" panose="020F0502020204030203" pitchFamily="34" charset="0"/>
                <a:cs typeface="Lato" panose="020F0502020204030203" pitchFamily="34" charset="0"/>
              </a:rPr>
              <a:t> Phân Tích Kỹ Thuật</a:t>
            </a:r>
          </a:p>
          <a:p>
            <a:pPr marL="285750" indent="-285750">
              <a:spcBef>
                <a:spcPts val="600"/>
              </a:spcBef>
              <a:buFont typeface="Arial" panose="020B0604020202020204" pitchFamily="34" charset="0"/>
              <a:buChar char="•"/>
            </a:pPr>
            <a:r>
              <a:rPr lang="vi-VN" dirty="0" err="1">
                <a:latin typeface="Lato" panose="020F0502020204030203" pitchFamily="34" charset="0"/>
                <a:ea typeface="Lato" panose="020F0502020204030203" pitchFamily="34" charset="0"/>
                <a:cs typeface="Lato" panose="020F0502020204030203" pitchFamily="34" charset="0"/>
              </a:rPr>
              <a:t>Dashboard</a:t>
            </a:r>
            <a:r>
              <a:rPr lang="vi-VN" dirty="0">
                <a:latin typeface="Lato" panose="020F0502020204030203" pitchFamily="34" charset="0"/>
                <a:ea typeface="Lato" panose="020F0502020204030203" pitchFamily="34" charset="0"/>
                <a:cs typeface="Lato" panose="020F0502020204030203" pitchFamily="34" charset="0"/>
              </a:rPr>
              <a:t> Phân Tích Rủi Ro</a:t>
            </a:r>
          </a:p>
        </p:txBody>
      </p:sp>
    </p:spTree>
    <p:extLst>
      <p:ext uri="{BB962C8B-B14F-4D97-AF65-F5344CB8AC3E}">
        <p14:creationId xmlns:p14="http://schemas.microsoft.com/office/powerpoint/2010/main" val="350916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D4FE7-6D51-4CC0-6554-3B6D53100B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FA489B-E7BC-E0A1-2A00-9BCE9D54F17B}"/>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BBD21747-FDBF-0E42-397F-7A9129F51E82}"/>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pic>
        <p:nvPicPr>
          <p:cNvPr id="7" name="Hình ảnh 6" descr="Ảnh có chứa ảnh chụp màn hình, hàng&#10;&#10;Nội dung do AI tạo ra có thể không chính xác.">
            <a:extLst>
              <a:ext uri="{FF2B5EF4-FFF2-40B4-BE49-F238E27FC236}">
                <a16:creationId xmlns:a16="http://schemas.microsoft.com/office/drawing/2014/main" id="{806402F1-AA70-3DCD-89F9-47EBA4C3BA8B}"/>
              </a:ext>
            </a:extLst>
          </p:cNvPr>
          <p:cNvPicPr>
            <a:picLocks noChangeAspect="1"/>
          </p:cNvPicPr>
          <p:nvPr/>
        </p:nvPicPr>
        <p:blipFill>
          <a:blip r:embed="rId2"/>
          <a:srcRect l="1104" t="2410" r="2570" b="3929"/>
          <a:stretch>
            <a:fillRect/>
          </a:stretch>
        </p:blipFill>
        <p:spPr>
          <a:xfrm>
            <a:off x="235077" y="643233"/>
            <a:ext cx="8808024" cy="2528789"/>
          </a:xfrm>
          <a:prstGeom prst="rect">
            <a:avLst/>
          </a:prstGeom>
        </p:spPr>
      </p:pic>
      <p:sp>
        <p:nvSpPr>
          <p:cNvPr id="9" name="Hộp Văn bản 8">
            <a:extLst>
              <a:ext uri="{FF2B5EF4-FFF2-40B4-BE49-F238E27FC236}">
                <a16:creationId xmlns:a16="http://schemas.microsoft.com/office/drawing/2014/main" id="{A5FA575D-B915-5B52-AC69-3F774C2B1D77}"/>
              </a:ext>
            </a:extLst>
          </p:cNvPr>
          <p:cNvSpPr txBox="1"/>
          <p:nvPr/>
        </p:nvSpPr>
        <p:spPr>
          <a:xfrm>
            <a:off x="2907161" y="3170445"/>
            <a:ext cx="2965171" cy="369332"/>
          </a:xfrm>
          <a:prstGeom prst="rect">
            <a:avLst/>
          </a:prstGeom>
          <a:noFill/>
        </p:spPr>
        <p:txBody>
          <a:bodyPr wrap="none" rtlCol="0">
            <a:spAutoFit/>
          </a:bodyPr>
          <a:lstStyle/>
          <a:p>
            <a:r>
              <a:rPr lang="en-US" i="1" dirty="0" err="1"/>
              <a:t>Chỉ</a:t>
            </a:r>
            <a:r>
              <a:rPr lang="en-US" i="1" dirty="0"/>
              <a:t> </a:t>
            </a:r>
            <a:r>
              <a:rPr lang="en-US" i="1" dirty="0" err="1"/>
              <a:t>số</a:t>
            </a:r>
            <a:r>
              <a:rPr lang="en-US" i="1" dirty="0"/>
              <a:t> Relative Strength Index</a:t>
            </a:r>
            <a:endParaRPr lang="vi-VN" i="1" dirty="0"/>
          </a:p>
        </p:txBody>
      </p:sp>
      <p:pic>
        <p:nvPicPr>
          <p:cNvPr id="11" name="Hình ảnh 10" descr="Ảnh có chứa ảnh chụp màn hình, hàng&#10;&#10;Nội dung do AI tạo ra có thể không chính xác.">
            <a:extLst>
              <a:ext uri="{FF2B5EF4-FFF2-40B4-BE49-F238E27FC236}">
                <a16:creationId xmlns:a16="http://schemas.microsoft.com/office/drawing/2014/main" id="{F81C0E98-3A35-619F-17BE-9D79B3B5F90A}"/>
              </a:ext>
            </a:extLst>
          </p:cNvPr>
          <p:cNvPicPr>
            <a:picLocks noChangeAspect="1"/>
          </p:cNvPicPr>
          <p:nvPr/>
        </p:nvPicPr>
        <p:blipFill>
          <a:blip r:embed="rId3"/>
          <a:srcRect l="1129" t="2784" r="1837" b="6753"/>
          <a:stretch>
            <a:fillRect/>
          </a:stretch>
        </p:blipFill>
        <p:spPr>
          <a:xfrm>
            <a:off x="170268" y="3505123"/>
            <a:ext cx="8872834" cy="2473161"/>
          </a:xfrm>
          <a:prstGeom prst="rect">
            <a:avLst/>
          </a:prstGeom>
        </p:spPr>
      </p:pic>
      <p:sp>
        <p:nvSpPr>
          <p:cNvPr id="12" name="Hộp Văn bản 11">
            <a:extLst>
              <a:ext uri="{FF2B5EF4-FFF2-40B4-BE49-F238E27FC236}">
                <a16:creationId xmlns:a16="http://schemas.microsoft.com/office/drawing/2014/main" id="{FD027735-E576-6916-AFF0-BDB660E7C781}"/>
              </a:ext>
            </a:extLst>
          </p:cNvPr>
          <p:cNvSpPr txBox="1"/>
          <p:nvPr/>
        </p:nvSpPr>
        <p:spPr>
          <a:xfrm>
            <a:off x="3061786" y="6030101"/>
            <a:ext cx="2655920" cy="369332"/>
          </a:xfrm>
          <a:prstGeom prst="rect">
            <a:avLst/>
          </a:prstGeom>
          <a:noFill/>
        </p:spPr>
        <p:txBody>
          <a:bodyPr wrap="none" rtlCol="0">
            <a:spAutoFit/>
          </a:bodyPr>
          <a:lstStyle/>
          <a:p>
            <a:r>
              <a:rPr lang="en-US" i="1" dirty="0" err="1"/>
              <a:t>Chỉ</a:t>
            </a:r>
            <a:r>
              <a:rPr lang="en-US" i="1" dirty="0"/>
              <a:t> </a:t>
            </a:r>
            <a:r>
              <a:rPr lang="en-US" i="1" dirty="0" err="1"/>
              <a:t>số</a:t>
            </a:r>
            <a:r>
              <a:rPr lang="en-US" i="1" dirty="0"/>
              <a:t> Average True Range</a:t>
            </a:r>
            <a:endParaRPr lang="vi-VN" i="1" dirty="0"/>
          </a:p>
        </p:txBody>
      </p:sp>
    </p:spTree>
    <p:extLst>
      <p:ext uri="{BB962C8B-B14F-4D97-AF65-F5344CB8AC3E}">
        <p14:creationId xmlns:p14="http://schemas.microsoft.com/office/powerpoint/2010/main" val="1220287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2FC71-2AD3-0E1D-B127-D26989E5088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71022D-65C9-E382-489B-26A21D4D151A}"/>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2822CA5D-08E6-3B18-A3E9-20851BF67010}"/>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pic>
        <p:nvPicPr>
          <p:cNvPr id="9" name="Hình ảnh 8" descr="Ảnh có chứa ảnh chụp màn hình, biểu đồ, Hình chữ nhật, hàng&#10;&#10;Nội dung do AI tạo ra có thể không chính xác.">
            <a:extLst>
              <a:ext uri="{FF2B5EF4-FFF2-40B4-BE49-F238E27FC236}">
                <a16:creationId xmlns:a16="http://schemas.microsoft.com/office/drawing/2014/main" id="{D486156E-3562-6EB1-4875-0BECDAC5833F}"/>
              </a:ext>
            </a:extLst>
          </p:cNvPr>
          <p:cNvPicPr>
            <a:picLocks noChangeAspect="1"/>
          </p:cNvPicPr>
          <p:nvPr/>
        </p:nvPicPr>
        <p:blipFill>
          <a:blip r:embed="rId2"/>
          <a:srcRect l="1034" t="3014" r="3260" b="3502"/>
          <a:stretch>
            <a:fillRect/>
          </a:stretch>
        </p:blipFill>
        <p:spPr>
          <a:xfrm>
            <a:off x="1778350" y="794121"/>
            <a:ext cx="6053959" cy="2089644"/>
          </a:xfrm>
          <a:prstGeom prst="rect">
            <a:avLst/>
          </a:prstGeom>
        </p:spPr>
      </p:pic>
      <p:sp>
        <p:nvSpPr>
          <p:cNvPr id="10" name="Hộp Văn bản 9">
            <a:extLst>
              <a:ext uri="{FF2B5EF4-FFF2-40B4-BE49-F238E27FC236}">
                <a16:creationId xmlns:a16="http://schemas.microsoft.com/office/drawing/2014/main" id="{73E8D19D-29FE-84C6-60DF-AD0E3E1ED9FE}"/>
              </a:ext>
            </a:extLst>
          </p:cNvPr>
          <p:cNvSpPr txBox="1"/>
          <p:nvPr/>
        </p:nvSpPr>
        <p:spPr>
          <a:xfrm>
            <a:off x="3411658" y="2875002"/>
            <a:ext cx="2419893" cy="369332"/>
          </a:xfrm>
          <a:prstGeom prst="rect">
            <a:avLst/>
          </a:prstGeom>
          <a:noFill/>
        </p:spPr>
        <p:txBody>
          <a:bodyPr wrap="none" rtlCol="0">
            <a:spAutoFit/>
          </a:bodyPr>
          <a:lstStyle/>
          <a:p>
            <a:r>
              <a:rPr lang="en-US" i="1" dirty="0" err="1"/>
              <a:t>Chỉ</a:t>
            </a:r>
            <a:r>
              <a:rPr lang="en-US" i="1" dirty="0"/>
              <a:t> </a:t>
            </a:r>
            <a:r>
              <a:rPr lang="en-US" i="1" dirty="0" err="1"/>
              <a:t>số</a:t>
            </a:r>
            <a:r>
              <a:rPr lang="en-US" i="1" dirty="0"/>
              <a:t> Relative Volatility</a:t>
            </a:r>
            <a:endParaRPr lang="vi-VN" i="1" dirty="0"/>
          </a:p>
        </p:txBody>
      </p:sp>
      <p:pic>
        <p:nvPicPr>
          <p:cNvPr id="12" name="Hình ảnh 11" descr="Ảnh có chứa văn bản, ảnh chụp màn hình, số, Hình chữ nhật&#10;&#10;Nội dung do AI tạo ra có thể không chính xác.">
            <a:extLst>
              <a:ext uri="{FF2B5EF4-FFF2-40B4-BE49-F238E27FC236}">
                <a16:creationId xmlns:a16="http://schemas.microsoft.com/office/drawing/2014/main" id="{46CC4563-D070-0B15-4581-B02C0A540C1C}"/>
              </a:ext>
            </a:extLst>
          </p:cNvPr>
          <p:cNvPicPr>
            <a:picLocks noChangeAspect="1"/>
          </p:cNvPicPr>
          <p:nvPr/>
        </p:nvPicPr>
        <p:blipFill>
          <a:blip r:embed="rId3"/>
          <a:srcRect l="1468" t="3339" r="2276" b="7178"/>
          <a:stretch>
            <a:fillRect/>
          </a:stretch>
        </p:blipFill>
        <p:spPr>
          <a:xfrm>
            <a:off x="1170984" y="3319061"/>
            <a:ext cx="7268689" cy="2434568"/>
          </a:xfrm>
          <a:prstGeom prst="rect">
            <a:avLst/>
          </a:prstGeom>
        </p:spPr>
      </p:pic>
      <p:sp>
        <p:nvSpPr>
          <p:cNvPr id="13" name="Hộp Văn bản 12">
            <a:extLst>
              <a:ext uri="{FF2B5EF4-FFF2-40B4-BE49-F238E27FC236}">
                <a16:creationId xmlns:a16="http://schemas.microsoft.com/office/drawing/2014/main" id="{1004E170-C5AC-49A9-0643-2828BC322E94}"/>
              </a:ext>
            </a:extLst>
          </p:cNvPr>
          <p:cNvSpPr txBox="1"/>
          <p:nvPr/>
        </p:nvSpPr>
        <p:spPr>
          <a:xfrm>
            <a:off x="3222472" y="5753629"/>
            <a:ext cx="3422732" cy="369332"/>
          </a:xfrm>
          <a:prstGeom prst="rect">
            <a:avLst/>
          </a:prstGeom>
          <a:noFill/>
        </p:spPr>
        <p:txBody>
          <a:bodyPr wrap="none" rtlCol="0">
            <a:spAutoFit/>
          </a:bodyPr>
          <a:lstStyle/>
          <a:p>
            <a:r>
              <a:rPr lang="en-US" i="1" dirty="0" err="1"/>
              <a:t>Giá</a:t>
            </a:r>
            <a:r>
              <a:rPr lang="en-US" i="1" dirty="0"/>
              <a:t> </a:t>
            </a:r>
            <a:r>
              <a:rPr lang="en-US" i="1" dirty="0" err="1"/>
              <a:t>trung</a:t>
            </a:r>
            <a:r>
              <a:rPr lang="en-US" i="1" dirty="0"/>
              <a:t> </a:t>
            </a:r>
            <a:r>
              <a:rPr lang="en-US" i="1" dirty="0" err="1"/>
              <a:t>bình</a:t>
            </a:r>
            <a:r>
              <a:rPr lang="en-US" i="1" dirty="0"/>
              <a:t> </a:t>
            </a:r>
            <a:r>
              <a:rPr lang="en-US" i="1" dirty="0" err="1"/>
              <a:t>mới</a:t>
            </a:r>
            <a:r>
              <a:rPr lang="en-US" i="1" dirty="0"/>
              <a:t> </a:t>
            </a:r>
            <a:r>
              <a:rPr lang="en-US" i="1" dirty="0" err="1"/>
              <a:t>nhất</a:t>
            </a:r>
            <a:r>
              <a:rPr lang="en-US" i="1" dirty="0"/>
              <a:t> </a:t>
            </a:r>
            <a:r>
              <a:rPr lang="en-US" i="1" dirty="0" err="1"/>
              <a:t>theo</a:t>
            </a:r>
            <a:r>
              <a:rPr lang="en-US" i="1" dirty="0"/>
              <a:t> </a:t>
            </a:r>
            <a:r>
              <a:rPr lang="en-US" i="1" dirty="0" err="1"/>
              <a:t>ngày</a:t>
            </a:r>
            <a:endParaRPr lang="vi-VN" i="1" dirty="0"/>
          </a:p>
        </p:txBody>
      </p:sp>
    </p:spTree>
    <p:extLst>
      <p:ext uri="{BB962C8B-B14F-4D97-AF65-F5344CB8AC3E}">
        <p14:creationId xmlns:p14="http://schemas.microsoft.com/office/powerpoint/2010/main" val="1156706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3F12B-9E47-D378-41A0-629102A741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C89DD-CCB4-8E3A-00F2-74B4BEC6ECA3}"/>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FCFB3FB0-E4B9-786D-287A-59371217BAA6}"/>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pic>
        <p:nvPicPr>
          <p:cNvPr id="5" name="Hình ảnh 4" descr="Ảnh có chứa ảnh chụp màn hình, thiết bị&#10;&#10;Nội dung do AI tạo ra có thể không chính xác.">
            <a:extLst>
              <a:ext uri="{FF2B5EF4-FFF2-40B4-BE49-F238E27FC236}">
                <a16:creationId xmlns:a16="http://schemas.microsoft.com/office/drawing/2014/main" id="{E7D4C320-871E-59AA-741B-EF18DD936821}"/>
              </a:ext>
            </a:extLst>
          </p:cNvPr>
          <p:cNvPicPr>
            <a:picLocks noChangeAspect="1"/>
          </p:cNvPicPr>
          <p:nvPr/>
        </p:nvPicPr>
        <p:blipFill>
          <a:blip r:embed="rId2"/>
          <a:srcRect l="2633" t="4227" r="3549" b="4614"/>
          <a:stretch>
            <a:fillRect/>
          </a:stretch>
        </p:blipFill>
        <p:spPr>
          <a:xfrm>
            <a:off x="88762" y="908093"/>
            <a:ext cx="9055238" cy="4616144"/>
          </a:xfrm>
          <a:prstGeom prst="rect">
            <a:avLst/>
          </a:prstGeom>
        </p:spPr>
      </p:pic>
      <p:sp>
        <p:nvSpPr>
          <p:cNvPr id="6" name="Hộp Văn bản 5">
            <a:extLst>
              <a:ext uri="{FF2B5EF4-FFF2-40B4-BE49-F238E27FC236}">
                <a16:creationId xmlns:a16="http://schemas.microsoft.com/office/drawing/2014/main" id="{5C13103F-69DA-8456-CB38-2EB8CAE6B441}"/>
              </a:ext>
            </a:extLst>
          </p:cNvPr>
          <p:cNvSpPr txBox="1"/>
          <p:nvPr/>
        </p:nvSpPr>
        <p:spPr>
          <a:xfrm>
            <a:off x="3372793" y="5580575"/>
            <a:ext cx="2398413" cy="369332"/>
          </a:xfrm>
          <a:prstGeom prst="rect">
            <a:avLst/>
          </a:prstGeom>
          <a:noFill/>
        </p:spPr>
        <p:txBody>
          <a:bodyPr wrap="none" rtlCol="0">
            <a:spAutoFit/>
          </a:bodyPr>
          <a:lstStyle/>
          <a:p>
            <a:r>
              <a:rPr lang="en-US" i="1" dirty="0"/>
              <a:t>Simple Moving Average</a:t>
            </a:r>
            <a:endParaRPr lang="vi-VN" i="1" dirty="0"/>
          </a:p>
        </p:txBody>
      </p:sp>
    </p:spTree>
    <p:extLst>
      <p:ext uri="{BB962C8B-B14F-4D97-AF65-F5344CB8AC3E}">
        <p14:creationId xmlns:p14="http://schemas.microsoft.com/office/powerpoint/2010/main" val="3732410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F750C-24C2-B4E2-5868-0C1ECAD787B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C61493-242B-2926-ADCC-2EA0E7DC1D50}"/>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6C8329B6-0273-2AF3-8F9A-8671B9BAD268}"/>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sp>
        <p:nvSpPr>
          <p:cNvPr id="6" name="Hộp Văn bản 5">
            <a:extLst>
              <a:ext uri="{FF2B5EF4-FFF2-40B4-BE49-F238E27FC236}">
                <a16:creationId xmlns:a16="http://schemas.microsoft.com/office/drawing/2014/main" id="{B59B992D-AA43-C3CD-21F9-543D2B6D76D4}"/>
              </a:ext>
            </a:extLst>
          </p:cNvPr>
          <p:cNvSpPr txBox="1"/>
          <p:nvPr/>
        </p:nvSpPr>
        <p:spPr>
          <a:xfrm>
            <a:off x="3498917" y="5304997"/>
            <a:ext cx="1786066" cy="369332"/>
          </a:xfrm>
          <a:prstGeom prst="rect">
            <a:avLst/>
          </a:prstGeom>
          <a:noFill/>
        </p:spPr>
        <p:txBody>
          <a:bodyPr wrap="none" rtlCol="0">
            <a:spAutoFit/>
          </a:bodyPr>
          <a:lstStyle/>
          <a:p>
            <a:r>
              <a:rPr lang="en-US" i="1" dirty="0"/>
              <a:t>Candlestick chart</a:t>
            </a:r>
            <a:endParaRPr lang="vi-VN" i="1" dirty="0"/>
          </a:p>
        </p:txBody>
      </p:sp>
      <p:pic>
        <p:nvPicPr>
          <p:cNvPr id="7" name="Hình ảnh 6" descr="Ảnh có chứa ảnh chụp màn hình&#10;&#10;Nội dung do AI tạo ra có thể không chính xác.">
            <a:extLst>
              <a:ext uri="{FF2B5EF4-FFF2-40B4-BE49-F238E27FC236}">
                <a16:creationId xmlns:a16="http://schemas.microsoft.com/office/drawing/2014/main" id="{73310195-E8FD-0A17-D25C-0D9232811DF3}"/>
              </a:ext>
            </a:extLst>
          </p:cNvPr>
          <p:cNvPicPr>
            <a:picLocks noChangeAspect="1"/>
          </p:cNvPicPr>
          <p:nvPr/>
        </p:nvPicPr>
        <p:blipFill>
          <a:blip r:embed="rId2"/>
          <a:srcRect l="1279" t="2417" r="3863" b="6584"/>
          <a:stretch>
            <a:fillRect/>
          </a:stretch>
        </p:blipFill>
        <p:spPr>
          <a:xfrm>
            <a:off x="32405" y="832419"/>
            <a:ext cx="9111595" cy="4313446"/>
          </a:xfrm>
          <a:prstGeom prst="rect">
            <a:avLst/>
          </a:prstGeom>
        </p:spPr>
      </p:pic>
    </p:spTree>
    <p:extLst>
      <p:ext uri="{BB962C8B-B14F-4D97-AF65-F5344CB8AC3E}">
        <p14:creationId xmlns:p14="http://schemas.microsoft.com/office/powerpoint/2010/main" val="64376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sp>
        <p:nvSpPr>
          <p:cNvPr id="6" name="Hộp Văn bản 5">
            <a:extLst>
              <a:ext uri="{FF2B5EF4-FFF2-40B4-BE49-F238E27FC236}">
                <a16:creationId xmlns:a16="http://schemas.microsoft.com/office/drawing/2014/main" id="{619AF5E7-3F80-9E3D-26AB-5CEAEE1AA321}"/>
              </a:ext>
            </a:extLst>
          </p:cNvPr>
          <p:cNvSpPr txBox="1"/>
          <p:nvPr/>
        </p:nvSpPr>
        <p:spPr>
          <a:xfrm>
            <a:off x="142345" y="1059443"/>
            <a:ext cx="2597186"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Lý do </a:t>
            </a:r>
            <a:r>
              <a:rPr lang="en-US" sz="2400" b="1" dirty="0" err="1">
                <a:latin typeface="Lato" panose="020F0502020204030203" pitchFamily="34" charset="0"/>
                <a:ea typeface="Lato" panose="020F0502020204030203" pitchFamily="34" charset="0"/>
                <a:cs typeface="Lato" panose="020F0502020204030203" pitchFamily="34" charset="0"/>
              </a:rPr>
              <a:t>chọn</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đề</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tài</a:t>
            </a:r>
            <a:r>
              <a:rPr lang="en-US" sz="2400" b="1" dirty="0">
                <a:latin typeface="Lato" panose="020F0502020204030203" pitchFamily="34" charset="0"/>
                <a:ea typeface="Lato" panose="020F0502020204030203" pitchFamily="34" charset="0"/>
                <a:cs typeface="Lato" panose="020F0502020204030203" pitchFamily="34" charset="0"/>
              </a:rPr>
              <a:t>:</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11" name="Hộp Văn bản 10">
            <a:extLst>
              <a:ext uri="{FF2B5EF4-FFF2-40B4-BE49-F238E27FC236}">
                <a16:creationId xmlns:a16="http://schemas.microsoft.com/office/drawing/2014/main" id="{DCB2D1F3-108F-DDD5-0E73-D34708CF331B}"/>
              </a:ext>
            </a:extLst>
          </p:cNvPr>
          <p:cNvSpPr txBox="1"/>
          <p:nvPr/>
        </p:nvSpPr>
        <p:spPr>
          <a:xfrm>
            <a:off x="254052" y="1603698"/>
            <a:ext cx="8635896" cy="2062103"/>
          </a:xfrm>
          <a:prstGeom prst="rect">
            <a:avLst/>
          </a:prstGeom>
          <a:noFill/>
        </p:spPr>
        <p:txBody>
          <a:bodyPr wrap="square">
            <a:spAutoFit/>
          </a:bodyPr>
          <a:lstStyle/>
          <a:p>
            <a:pPr marL="285750" indent="-285750" algn="just">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Thị trường chứng khoán vốn biến động không ngừng từng giây</a:t>
            </a:r>
          </a:p>
          <a:p>
            <a:pPr algn="just">
              <a:spcBef>
                <a:spcPts val="600"/>
              </a:spcBef>
            </a:pPr>
            <a:r>
              <a:rPr lang="vi-VN" dirty="0">
                <a:latin typeface="Lato" panose="020F0502020204030203" pitchFamily="34" charset="0"/>
                <a:ea typeface="Lato" panose="020F0502020204030203" pitchFamily="34" charset="0"/>
                <a:cs typeface="Lato" panose="020F0502020204030203" pitchFamily="34" charset="0"/>
              </a:rPr>
              <a:t> =&gt; Khả năng theo dõi </a:t>
            </a:r>
            <a:r>
              <a:rPr lang="en-GB" dirty="0" err="1">
                <a:latin typeface="Lato" panose="020F0502020204030203" pitchFamily="34" charset="0"/>
                <a:ea typeface="Lato" panose="020F0502020204030203" pitchFamily="34" charset="0"/>
                <a:cs typeface="Lato" panose="020F0502020204030203" pitchFamily="34" charset="0"/>
              </a:rPr>
              <a:t>thời</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gian</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thực</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sẽ</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ảnh</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hưởng</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đến</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quyết</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định</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đầu</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tư</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đúng</a:t>
            </a:r>
            <a:r>
              <a:rPr lang="en-GB" dirty="0">
                <a:latin typeface="Lato" panose="020F0502020204030203" pitchFamily="34" charset="0"/>
                <a:ea typeface="Lato" panose="020F0502020204030203" pitchFamily="34" charset="0"/>
                <a:cs typeface="Lato" panose="020F0502020204030203" pitchFamily="34" charset="0"/>
              </a:rPr>
              <a:t> </a:t>
            </a:r>
            <a:r>
              <a:rPr lang="en-GB" dirty="0" err="1">
                <a:latin typeface="Lato" panose="020F0502020204030203" pitchFamily="34" charset="0"/>
                <a:ea typeface="Lato" panose="020F0502020204030203" pitchFamily="34" charset="0"/>
                <a:cs typeface="Lato" panose="020F0502020204030203" pitchFamily="34" charset="0"/>
              </a:rPr>
              <a:t>đắn</a:t>
            </a:r>
            <a:endParaRPr lang="en-GB" dirty="0">
              <a:latin typeface="Lato" panose="020F0502020204030203" pitchFamily="34" charset="0"/>
              <a:ea typeface="Lato" panose="020F0502020204030203" pitchFamily="34" charset="0"/>
              <a:cs typeface="Lato" panose="020F0502020204030203" pitchFamily="34" charset="0"/>
            </a:endParaRPr>
          </a:p>
          <a:p>
            <a:pPr marL="285750" indent="-285750" algn="just">
              <a:spcBef>
                <a:spcPts val="600"/>
              </a:spcBef>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Thách thức lớn nhất hiện nay không còn là thiếu thông tin mà là khả năng xử lý khối lượng dữ liệu khổng lồ phát sinh liên tục theo thời gian thực.</a:t>
            </a:r>
          </a:p>
          <a:p>
            <a:pPr marL="285750" indent="-285750" algn="just">
              <a:spcBef>
                <a:spcPts val="600"/>
              </a:spcBef>
              <a:buFont typeface="Arial" panose="020B0604020202020204" pitchFamily="34" charset="0"/>
              <a:buChar char="•"/>
            </a:pPr>
            <a:endParaRPr lang="en-GB" dirty="0">
              <a:latin typeface="Lato" panose="020F0502020204030203" pitchFamily="34" charset="0"/>
              <a:ea typeface="Lato" panose="020F0502020204030203" pitchFamily="34" charset="0"/>
              <a:cs typeface="Lato" panose="020F0502020204030203" pitchFamily="34" charset="0"/>
            </a:endParaRPr>
          </a:p>
          <a:p>
            <a:pPr marL="285750" indent="-285750" algn="just">
              <a:spcBef>
                <a:spcPts val="600"/>
              </a:spcBef>
              <a:buFont typeface="Arial" panose="020B0604020202020204" pitchFamily="34" charset="0"/>
              <a:buChar char="•"/>
            </a:pPr>
            <a:endParaRPr lang="vi-VN" dirty="0">
              <a:latin typeface="Lato" panose="020F0502020204030203" pitchFamily="34" charset="0"/>
              <a:ea typeface="Lato" panose="020F0502020204030203" pitchFamily="34" charset="0"/>
              <a:cs typeface="Lato" panose="020F0502020204030203" pitchFamily="34" charset="0"/>
            </a:endParaRPr>
          </a:p>
        </p:txBody>
      </p:sp>
      <p:sp>
        <p:nvSpPr>
          <p:cNvPr id="14" name="Hộp Văn bản 13">
            <a:extLst>
              <a:ext uri="{FF2B5EF4-FFF2-40B4-BE49-F238E27FC236}">
                <a16:creationId xmlns:a16="http://schemas.microsoft.com/office/drawing/2014/main" id="{CB4CDE68-B4C0-8688-A76C-3785CC127E15}"/>
              </a:ext>
            </a:extLst>
          </p:cNvPr>
          <p:cNvSpPr txBox="1"/>
          <p:nvPr/>
        </p:nvSpPr>
        <p:spPr>
          <a:xfrm>
            <a:off x="142345" y="3286726"/>
            <a:ext cx="1265090" cy="461665"/>
          </a:xfrm>
          <a:prstGeom prst="rect">
            <a:avLst/>
          </a:prstGeom>
          <a:noFill/>
        </p:spPr>
        <p:txBody>
          <a:bodyPr wrap="none" rtlCol="0">
            <a:spAutoFit/>
          </a:bodyPr>
          <a:lstStyle/>
          <a:p>
            <a:r>
              <a:rPr lang="en-GB" sz="2400" b="1" dirty="0" err="1">
                <a:latin typeface="Lato" panose="020F0502020204030203" pitchFamily="34" charset="0"/>
                <a:ea typeface="Lato" panose="020F0502020204030203" pitchFamily="34" charset="0"/>
                <a:cs typeface="Lato" panose="020F0502020204030203" pitchFamily="34" charset="0"/>
              </a:rPr>
              <a:t>Đề</a:t>
            </a:r>
            <a:r>
              <a:rPr lang="en-GB" sz="2400" b="1" dirty="0">
                <a:latin typeface="Lato" panose="020F0502020204030203" pitchFamily="34" charset="0"/>
                <a:ea typeface="Lato" panose="020F0502020204030203" pitchFamily="34" charset="0"/>
                <a:cs typeface="Lato" panose="020F0502020204030203" pitchFamily="34" charset="0"/>
              </a:rPr>
              <a:t> </a:t>
            </a:r>
            <a:r>
              <a:rPr lang="en-GB" sz="2400" b="1" dirty="0" err="1">
                <a:latin typeface="Lato" panose="020F0502020204030203" pitchFamily="34" charset="0"/>
                <a:ea typeface="Lato" panose="020F0502020204030203" pitchFamily="34" charset="0"/>
                <a:cs typeface="Lato" panose="020F0502020204030203" pitchFamily="34" charset="0"/>
              </a:rPr>
              <a:t>xuất</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17" name="Hộp Văn bản 16">
            <a:extLst>
              <a:ext uri="{FF2B5EF4-FFF2-40B4-BE49-F238E27FC236}">
                <a16:creationId xmlns:a16="http://schemas.microsoft.com/office/drawing/2014/main" id="{3C436566-98DC-0DEB-8EF8-BF14E15FEA3E}"/>
              </a:ext>
            </a:extLst>
          </p:cNvPr>
          <p:cNvSpPr txBox="1"/>
          <p:nvPr/>
        </p:nvSpPr>
        <p:spPr>
          <a:xfrm>
            <a:off x="142345" y="3885783"/>
            <a:ext cx="8635896" cy="2893100"/>
          </a:xfrm>
          <a:prstGeom prst="rect">
            <a:avLst/>
          </a:prstGeom>
          <a:noFill/>
        </p:spPr>
        <p:txBody>
          <a:bodyPr wrap="square" rtlCol="0">
            <a:spAutoFit/>
          </a:bodyPr>
          <a:lstStyle/>
          <a:p>
            <a:pPr marL="285750" indent="-285750" algn="just">
              <a:spcBef>
                <a:spcPts val="600"/>
              </a:spcBef>
              <a:buFont typeface="Arial" panose="020B0604020202020204" pitchFamily="34" charset="0"/>
              <a:buChar char="•"/>
            </a:pPr>
            <a:r>
              <a:rPr lang="vi-VN" b="1" dirty="0">
                <a:latin typeface="Lato" panose="020F0502020204030203" pitchFamily="34" charset="0"/>
                <a:ea typeface="Lato" panose="020F0502020204030203" pitchFamily="34" charset="0"/>
                <a:cs typeface="Lato" panose="020F0502020204030203" pitchFamily="34" charset="0"/>
              </a:rPr>
              <a:t>Kiến trúc hướng sự kiện (</a:t>
            </a:r>
            <a:r>
              <a:rPr lang="vi-VN" b="1" dirty="0" err="1">
                <a:latin typeface="Lato" panose="020F0502020204030203" pitchFamily="34" charset="0"/>
                <a:ea typeface="Lato" panose="020F0502020204030203" pitchFamily="34" charset="0"/>
                <a:cs typeface="Lato" panose="020F0502020204030203" pitchFamily="34" charset="0"/>
              </a:rPr>
              <a:t>Event-driven</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Sử dụng </a:t>
            </a:r>
            <a:r>
              <a:rPr lang="vi-VN" dirty="0" err="1">
                <a:latin typeface="Lato" panose="020F0502020204030203" pitchFamily="34" charset="0"/>
                <a:ea typeface="Lato" panose="020F0502020204030203" pitchFamily="34" charset="0"/>
                <a:cs typeface="Lato" panose="020F0502020204030203" pitchFamily="34" charset="0"/>
              </a:rPr>
              <a:t>Apache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Kafka</a:t>
            </a:r>
            <a:r>
              <a:rPr lang="vi-VN" dirty="0">
                <a:latin typeface="Lato" panose="020F0502020204030203" pitchFamily="34" charset="0"/>
                <a:ea typeface="Lato" panose="020F0502020204030203" pitchFamily="34" charset="0"/>
                <a:cs typeface="Lato" panose="020F0502020204030203" pitchFamily="34" charset="0"/>
              </a:rPr>
              <a:t> để truyền tải thông điệp với độ trễ thấp.</a:t>
            </a:r>
          </a:p>
          <a:p>
            <a:pPr marL="285750" indent="-285750" algn="just">
              <a:spcBef>
                <a:spcPts val="600"/>
              </a:spcBef>
              <a:buFont typeface="Arial" panose="020B0604020202020204" pitchFamily="34" charset="0"/>
              <a:buChar char="•"/>
            </a:pPr>
            <a:r>
              <a:rPr lang="vi-VN" b="1" dirty="0">
                <a:latin typeface="Lato" panose="020F0502020204030203" pitchFamily="34" charset="0"/>
                <a:ea typeface="Lato" panose="020F0502020204030203" pitchFamily="34" charset="0"/>
                <a:cs typeface="Lato" panose="020F0502020204030203" pitchFamily="34" charset="0"/>
              </a:rPr>
              <a:t>Mô hình </a:t>
            </a:r>
            <a:r>
              <a:rPr lang="vi-VN" b="1" dirty="0" err="1">
                <a:latin typeface="Lato" panose="020F0502020204030203" pitchFamily="34" charset="0"/>
                <a:ea typeface="Lato" panose="020F0502020204030203" pitchFamily="34" charset="0"/>
                <a:cs typeface="Lato" panose="020F0502020204030203" pitchFamily="34" charset="0"/>
              </a:rPr>
              <a:t>Medallion</a:t>
            </a:r>
            <a:r>
              <a:rPr lang="vi-VN" b="1" dirty="0">
                <a:latin typeface="Lato" panose="020F0502020204030203" pitchFamily="34" charset="0"/>
                <a:ea typeface="Lato" panose="020F0502020204030203" pitchFamily="34" charset="0"/>
                <a:cs typeface="Lato" panose="020F0502020204030203" pitchFamily="34" charset="0"/>
              </a:rPr>
              <a:t> (</a:t>
            </a:r>
            <a:r>
              <a:rPr lang="vi-VN" b="1" dirty="0" err="1">
                <a:latin typeface="Lato" panose="020F0502020204030203" pitchFamily="34" charset="0"/>
                <a:ea typeface="Lato" panose="020F0502020204030203" pitchFamily="34" charset="0"/>
                <a:cs typeface="Lato" panose="020F0502020204030203" pitchFamily="34" charset="0"/>
              </a:rPr>
              <a:t>Bronze-Silver-Gold</a:t>
            </a:r>
            <a:r>
              <a:rPr lang="vi-VN" b="1" dirty="0">
                <a:latin typeface="Lato" panose="020F0502020204030203" pitchFamily="34" charset="0"/>
                <a:ea typeface="Lato" panose="020F0502020204030203" pitchFamily="34" charset="0"/>
                <a:cs typeface="Lato" panose="020F0502020204030203" pitchFamily="34" charset="0"/>
              </a:rPr>
              <a:t>):</a:t>
            </a:r>
            <a:r>
              <a:rPr lang="vi-VN" dirty="0">
                <a:latin typeface="Lato" panose="020F0502020204030203" pitchFamily="34" charset="0"/>
                <a:ea typeface="Lato" panose="020F0502020204030203" pitchFamily="34" charset="0"/>
                <a:cs typeface="Lato" panose="020F0502020204030203" pitchFamily="34" charset="0"/>
              </a:rPr>
              <a:t> Kết hợp cùng công cụ </a:t>
            </a:r>
            <a:r>
              <a:rPr lang="vi-VN" dirty="0" err="1">
                <a:latin typeface="Lato" panose="020F0502020204030203" pitchFamily="34" charset="0"/>
                <a:ea typeface="Lato" panose="020F0502020204030203" pitchFamily="34" charset="0"/>
                <a:cs typeface="Lato" panose="020F0502020204030203" pitchFamily="34" charset="0"/>
              </a:rPr>
              <a:t>dbt</a:t>
            </a:r>
            <a:r>
              <a:rPr lang="vi-VN" dirty="0">
                <a:latin typeface="Lato" panose="020F0502020204030203" pitchFamily="34" charset="0"/>
                <a:ea typeface="Lato" panose="020F0502020204030203" pitchFamily="34" charset="0"/>
                <a:cs typeface="Lato" panose="020F0502020204030203" pitchFamily="34" charset="0"/>
              </a:rPr>
              <a:t> để chuẩn hóa và chuyển hóa dữ liệu thô thành các chỉ số phân tích kỹ thuật có giá trị cao như RSI, ATR, SMA</a:t>
            </a:r>
          </a:p>
          <a:p>
            <a:pPr marL="285750" indent="-285750" algn="just">
              <a:spcBef>
                <a:spcPts val="600"/>
              </a:spcBef>
              <a:buFont typeface="Arial" panose="020B0604020202020204" pitchFamily="34" charset="0"/>
              <a:buChar char="•"/>
            </a:pPr>
            <a:r>
              <a:rPr lang="vi-VN" b="1" dirty="0">
                <a:latin typeface="Lato" panose="020F0502020204030203" pitchFamily="34" charset="0"/>
                <a:ea typeface="Lato" panose="020F0502020204030203" pitchFamily="34" charset="0"/>
                <a:cs typeface="Lato" panose="020F0502020204030203" pitchFamily="34" charset="0"/>
              </a:rPr>
              <a:t>Tự động hóa và Điều phối:</a:t>
            </a:r>
            <a:r>
              <a:rPr lang="vi-VN" dirty="0">
                <a:latin typeface="Lato" panose="020F0502020204030203" pitchFamily="34" charset="0"/>
                <a:ea typeface="Lato" panose="020F0502020204030203" pitchFamily="34" charset="0"/>
                <a:cs typeface="Lato" panose="020F0502020204030203" pitchFamily="34" charset="0"/>
              </a:rPr>
              <a:t> Sử dụng </a:t>
            </a:r>
            <a:r>
              <a:rPr lang="vi-VN" dirty="0" err="1">
                <a:latin typeface="Lato" panose="020F0502020204030203" pitchFamily="34" charset="0"/>
                <a:ea typeface="Lato" panose="020F0502020204030203" pitchFamily="34" charset="0"/>
                <a:cs typeface="Lato" panose="020F0502020204030203" pitchFamily="34" charset="0"/>
              </a:rPr>
              <a:t>Apache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Airflow</a:t>
            </a:r>
            <a:r>
              <a:rPr lang="vi-VN" dirty="0">
                <a:latin typeface="Lato" panose="020F0502020204030203" pitchFamily="34" charset="0"/>
                <a:ea typeface="Lato" panose="020F0502020204030203" pitchFamily="34" charset="0"/>
                <a:cs typeface="Lato" panose="020F0502020204030203" pitchFamily="34" charset="0"/>
              </a:rPr>
              <a:t> để đảm bảo tính toàn vẹn, khả năng tự phục hồi và tính sẵn sàng cao của hệ thống</a:t>
            </a:r>
          </a:p>
          <a:p>
            <a:pPr marL="285750" indent="-285750" algn="just">
              <a:spcBef>
                <a:spcPts val="600"/>
              </a:spcBef>
              <a:buFont typeface="Arial" panose="020B0604020202020204" pitchFamily="34" charset="0"/>
              <a:buChar char="•"/>
            </a:pPr>
            <a:endParaRPr lang="vi-VN" dirty="0">
              <a:latin typeface="Lato" panose="020F0502020204030203" pitchFamily="34" charset="0"/>
              <a:ea typeface="Lato" panose="020F0502020204030203" pitchFamily="34" charset="0"/>
              <a:cs typeface="Lato" panose="020F0502020204030203" pitchFamily="34" charset="0"/>
            </a:endParaRPr>
          </a:p>
          <a:p>
            <a:pPr marL="285750" indent="-285750" algn="just">
              <a:spcBef>
                <a:spcPts val="600"/>
              </a:spcBef>
              <a:buFont typeface="Arial" panose="020B0604020202020204" pitchFamily="34" charset="0"/>
              <a:buChar char="•"/>
            </a:pPr>
            <a:endParaRPr lang="vi-VN"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4084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2860A-E973-2FC5-9938-48D92A1A26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E39985-49B0-525B-8CE3-F0F0DAE5CF4C}"/>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A5A81AE0-A0CA-A037-24D1-4A821A375516}"/>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endParaRPr lang="en-US" dirty="0"/>
          </a:p>
        </p:txBody>
      </p:sp>
      <p:sp>
        <p:nvSpPr>
          <p:cNvPr id="6" name="Hộp Văn bản 5">
            <a:extLst>
              <a:ext uri="{FF2B5EF4-FFF2-40B4-BE49-F238E27FC236}">
                <a16:creationId xmlns:a16="http://schemas.microsoft.com/office/drawing/2014/main" id="{FE525346-87D3-857B-2E6E-02C590E241B9}"/>
              </a:ext>
            </a:extLst>
          </p:cNvPr>
          <p:cNvSpPr txBox="1"/>
          <p:nvPr/>
        </p:nvSpPr>
        <p:spPr>
          <a:xfrm>
            <a:off x="3498917" y="5304997"/>
            <a:ext cx="1556836" cy="369332"/>
          </a:xfrm>
          <a:prstGeom prst="rect">
            <a:avLst/>
          </a:prstGeom>
          <a:noFill/>
        </p:spPr>
        <p:txBody>
          <a:bodyPr wrap="none" rtlCol="0">
            <a:spAutoFit/>
          </a:bodyPr>
          <a:lstStyle/>
          <a:p>
            <a:r>
              <a:rPr lang="en-US" i="1" dirty="0"/>
              <a:t>Realtime chart</a:t>
            </a:r>
            <a:endParaRPr lang="vi-VN" i="1" dirty="0"/>
          </a:p>
        </p:txBody>
      </p:sp>
      <p:pic>
        <p:nvPicPr>
          <p:cNvPr id="5" name="Hình ảnh 4" descr="Ảnh có chứa ảnh chụp màn hình&#10;&#10;Nội dung do AI tạo ra có thể không chính xác.">
            <a:extLst>
              <a:ext uri="{FF2B5EF4-FFF2-40B4-BE49-F238E27FC236}">
                <a16:creationId xmlns:a16="http://schemas.microsoft.com/office/drawing/2014/main" id="{C376983C-ED7E-3177-824D-F827674CDB00}"/>
              </a:ext>
            </a:extLst>
          </p:cNvPr>
          <p:cNvPicPr>
            <a:picLocks noChangeAspect="1"/>
          </p:cNvPicPr>
          <p:nvPr/>
        </p:nvPicPr>
        <p:blipFill>
          <a:blip r:embed="rId2"/>
          <a:srcRect l="5141" t="4730" r="5103" b="3440"/>
          <a:stretch>
            <a:fillRect/>
          </a:stretch>
        </p:blipFill>
        <p:spPr>
          <a:xfrm>
            <a:off x="0" y="838725"/>
            <a:ext cx="9144741" cy="4307140"/>
          </a:xfrm>
          <a:prstGeom prst="rect">
            <a:avLst/>
          </a:prstGeom>
        </p:spPr>
      </p:pic>
    </p:spTree>
    <p:extLst>
      <p:ext uri="{BB962C8B-B14F-4D97-AF65-F5344CB8AC3E}">
        <p14:creationId xmlns:p14="http://schemas.microsoft.com/office/powerpoint/2010/main" val="94264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r>
              <a:rPr lang="vi-VN" dirty="0"/>
              <a:t>DEMO</a:t>
            </a:r>
            <a:endParaRPr lang="en-US" dirty="0"/>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r>
              <a:rPr lang="vi-VN" dirty="0" err="1"/>
              <a:t>Video</a:t>
            </a:r>
            <a:r>
              <a:rPr lang="vi-VN" dirty="0"/>
              <a:t>---</a:t>
            </a:r>
            <a:endParaRPr lang="en-US" dirty="0"/>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Tree>
    <p:extLst>
      <p:ext uri="{BB962C8B-B14F-4D97-AF65-F5344CB8AC3E}">
        <p14:creationId xmlns:p14="http://schemas.microsoft.com/office/powerpoint/2010/main" val="3194012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133FD-552E-36C6-6F47-3EECB88CA2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C1BE03-3796-E54E-E115-B7C131E378A5}"/>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39B66142-F6CD-6BA5-72C5-98CCB6ED2213}"/>
              </a:ext>
            </a:extLst>
          </p:cNvPr>
          <p:cNvSpPr>
            <a:spLocks noGrp="1"/>
          </p:cNvSpPr>
          <p:nvPr>
            <p:ph type="title"/>
          </p:nvPr>
        </p:nvSpPr>
        <p:spPr/>
        <p:txBody>
          <a:bodyPr/>
          <a:lstStyle/>
          <a:p>
            <a:r>
              <a:rPr lang="en-US" dirty="0" err="1"/>
              <a:t>Đánh</a:t>
            </a:r>
            <a:r>
              <a:rPr lang="en-US" dirty="0"/>
              <a:t> </a:t>
            </a:r>
            <a:r>
              <a:rPr lang="en-US" dirty="0" err="1"/>
              <a:t>giá</a:t>
            </a:r>
            <a:endParaRPr lang="en-US" dirty="0"/>
          </a:p>
        </p:txBody>
      </p:sp>
      <p:sp>
        <p:nvSpPr>
          <p:cNvPr id="5" name="Hộp Văn bản 4">
            <a:extLst>
              <a:ext uri="{FF2B5EF4-FFF2-40B4-BE49-F238E27FC236}">
                <a16:creationId xmlns:a16="http://schemas.microsoft.com/office/drawing/2014/main" id="{D14ECCBA-A053-C472-8014-FD9492BE7212}"/>
              </a:ext>
            </a:extLst>
          </p:cNvPr>
          <p:cNvSpPr txBox="1"/>
          <p:nvPr/>
        </p:nvSpPr>
        <p:spPr>
          <a:xfrm>
            <a:off x="235077" y="1024637"/>
            <a:ext cx="8673846" cy="4452501"/>
          </a:xfrm>
          <a:prstGeom prst="rect">
            <a:avLst/>
          </a:prstGeom>
          <a:noFill/>
        </p:spPr>
        <p:txBody>
          <a:bodyPr wrap="square">
            <a:spAutoFit/>
          </a:bodyPr>
          <a:lstStyle/>
          <a:p>
            <a:pPr>
              <a:spcBef>
                <a:spcPts val="150"/>
              </a:spcBef>
              <a:spcAft>
                <a:spcPts val="150"/>
              </a:spcAft>
            </a:pPr>
            <a:r>
              <a:rPr lang="vi-VN" sz="2000" b="1" dirty="0">
                <a:effectLst/>
                <a:latin typeface="Lato" panose="020F0502020204030203" pitchFamily="34" charset="0"/>
                <a:ea typeface="Lato" panose="020F0502020204030203" pitchFamily="34" charset="0"/>
                <a:cs typeface="Lato" panose="020F0502020204030203" pitchFamily="34" charset="0"/>
              </a:rPr>
              <a:t>Điểm mạnh</a:t>
            </a:r>
            <a:endParaRPr lang="vi-VN" sz="2000" dirty="0">
              <a:effectLst/>
              <a:latin typeface="Lato" panose="020F0502020204030203" pitchFamily="34" charset="0"/>
              <a:ea typeface="Lato" panose="020F0502020204030203" pitchFamily="34" charset="0"/>
              <a:cs typeface="Lato" panose="020F0502020204030203" pitchFamily="34" charset="0"/>
            </a:endParaRPr>
          </a:p>
          <a:p>
            <a:pPr marL="285750" indent="-285750">
              <a:spcBef>
                <a:spcPts val="150"/>
              </a:spcBef>
              <a:spcAft>
                <a:spcPts val="150"/>
              </a:spcAft>
              <a:buFont typeface="Arial" panose="020B0604020202020204" pitchFamily="34" charset="0"/>
              <a:buChar char="•"/>
            </a:pPr>
            <a:r>
              <a:rPr lang="vi-VN" sz="2000" dirty="0">
                <a:effectLst/>
                <a:latin typeface="Lato" panose="020F0502020204030203" pitchFamily="34" charset="0"/>
                <a:ea typeface="Lato" panose="020F0502020204030203" pitchFamily="34" charset="0"/>
                <a:cs typeface="Lato" panose="020F0502020204030203" pitchFamily="34" charset="0"/>
              </a:rPr>
              <a:t>Kiến trúc phân tầng rõ ràng, </a:t>
            </a:r>
            <a:r>
              <a:rPr lang="vi-VN" sz="2000" dirty="0" err="1">
                <a:effectLst/>
                <a:latin typeface="Lato" panose="020F0502020204030203" pitchFamily="34" charset="0"/>
                <a:ea typeface="Lato" panose="020F0502020204030203" pitchFamily="34" charset="0"/>
                <a:cs typeface="Lato" panose="020F0502020204030203" pitchFamily="34" charset="0"/>
              </a:rPr>
              <a:t>loose</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coupling</a:t>
            </a:r>
            <a:r>
              <a:rPr lang="vi-VN" sz="2000" dirty="0">
                <a:effectLst/>
                <a:latin typeface="Lato" panose="020F0502020204030203" pitchFamily="34" charset="0"/>
                <a:ea typeface="Lato" panose="020F0502020204030203" pitchFamily="34" charset="0"/>
                <a:cs typeface="Lato" panose="020F0502020204030203" pitchFamily="34" charset="0"/>
              </a:rPr>
              <a:t> giữa </a:t>
            </a:r>
            <a:r>
              <a:rPr lang="vi-VN" sz="2000" dirty="0" err="1">
                <a:effectLst/>
                <a:latin typeface="Lato" panose="020F0502020204030203" pitchFamily="34" charset="0"/>
                <a:ea typeface="Lato" panose="020F0502020204030203" pitchFamily="34" charset="0"/>
                <a:cs typeface="Lato" panose="020F0502020204030203" pitchFamily="34" charset="0"/>
              </a:rPr>
              <a:t>ingestion</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storage</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orchestration</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warehouse</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transform</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visualization</a:t>
            </a:r>
            <a:r>
              <a:rPr lang="vi-VN" sz="2000" dirty="0">
                <a:effectLst/>
                <a:latin typeface="Lato" panose="020F0502020204030203" pitchFamily="34" charset="0"/>
                <a:ea typeface="Lato" panose="020F0502020204030203" pitchFamily="34" charset="0"/>
                <a:cs typeface="Lato" panose="020F0502020204030203" pitchFamily="34" charset="0"/>
              </a:rPr>
              <a:t>.</a:t>
            </a:r>
          </a:p>
          <a:p>
            <a:pPr marL="285750" indent="-285750">
              <a:spcBef>
                <a:spcPts val="150"/>
              </a:spcBef>
              <a:spcAft>
                <a:spcPts val="150"/>
              </a:spcAft>
              <a:buFont typeface="Arial" panose="020B0604020202020204" pitchFamily="34" charset="0"/>
              <a:buChar char="•"/>
            </a:pPr>
            <a:r>
              <a:rPr lang="vi-VN" sz="2000" dirty="0" err="1">
                <a:effectLst/>
                <a:latin typeface="Lato" panose="020F0502020204030203" pitchFamily="34" charset="0"/>
                <a:ea typeface="Lato" panose="020F0502020204030203" pitchFamily="34" charset="0"/>
                <a:cs typeface="Lato" panose="020F0502020204030203" pitchFamily="34" charset="0"/>
              </a:rPr>
              <a:t>Scalable</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Kafka</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Airflow</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parallel</a:t>
            </a:r>
            <a:r>
              <a:rPr lang="vi-VN" sz="2000" dirty="0">
                <a:effectLst/>
                <a:latin typeface="Lato" panose="020F0502020204030203" pitchFamily="34" charset="0"/>
                <a:ea typeface="Lato" panose="020F0502020204030203" pitchFamily="34" charset="0"/>
                <a:cs typeface="Lato" panose="020F0502020204030203" pitchFamily="34" charset="0"/>
              </a:rPr>
              <a:t> theo </a:t>
            </a:r>
            <a:r>
              <a:rPr lang="vi-VN" sz="2000" dirty="0" err="1">
                <a:effectLst/>
                <a:latin typeface="Lato" panose="020F0502020204030203" pitchFamily="34" charset="0"/>
                <a:ea typeface="Lato" panose="020F0502020204030203" pitchFamily="34" charset="0"/>
                <a:cs typeface="Lato" panose="020F0502020204030203" pitchFamily="34" charset="0"/>
              </a:rPr>
              <a:t>symbol</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BigQuery</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serverless</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auto-scale</a:t>
            </a:r>
            <a:r>
              <a:rPr lang="vi-VN" sz="2000" dirty="0">
                <a:effectLst/>
                <a:latin typeface="Lato" panose="020F0502020204030203" pitchFamily="34" charset="0"/>
                <a:ea typeface="Lato" panose="020F0502020204030203" pitchFamily="34" charset="0"/>
                <a:cs typeface="Lato" panose="020F0502020204030203" pitchFamily="34" charset="0"/>
              </a:rPr>
              <a:t>).</a:t>
            </a:r>
          </a:p>
          <a:p>
            <a:pPr marL="285750" indent="-285750">
              <a:spcBef>
                <a:spcPts val="150"/>
              </a:spcBef>
              <a:spcAft>
                <a:spcPts val="150"/>
              </a:spcAft>
              <a:buFont typeface="Arial" panose="020B0604020202020204" pitchFamily="34" charset="0"/>
              <a:buChar char="•"/>
            </a:pPr>
            <a:r>
              <a:rPr lang="vi-VN" sz="2000" dirty="0" err="1">
                <a:effectLst/>
                <a:latin typeface="Lato" panose="020F0502020204030203" pitchFamily="34" charset="0"/>
                <a:ea typeface="Lato" panose="020F0502020204030203" pitchFamily="34" charset="0"/>
                <a:cs typeface="Lato" panose="020F0502020204030203" pitchFamily="34" charset="0"/>
              </a:rPr>
              <a:t>Incremental</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processing</a:t>
            </a:r>
            <a:r>
              <a:rPr lang="vi-VN" sz="2000" dirty="0">
                <a:effectLst/>
                <a:latin typeface="Lato" panose="020F0502020204030203" pitchFamily="34" charset="0"/>
                <a:ea typeface="Lato" panose="020F0502020204030203" pitchFamily="34" charset="0"/>
                <a:cs typeface="Lato" panose="020F0502020204030203" pitchFamily="34" charset="0"/>
              </a:rPr>
              <a:t> + </a:t>
            </a:r>
            <a:r>
              <a:rPr lang="vi-VN" sz="2000" dirty="0" err="1">
                <a:effectLst/>
                <a:latin typeface="Lato" panose="020F0502020204030203" pitchFamily="34" charset="0"/>
                <a:ea typeface="Lato" panose="020F0502020204030203" pitchFamily="34" charset="0"/>
                <a:cs typeface="Lato" panose="020F0502020204030203" pitchFamily="34" charset="0"/>
              </a:rPr>
              <a:t>metadata</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tracking</a:t>
            </a:r>
            <a:r>
              <a:rPr lang="vi-VN" sz="2000" dirty="0">
                <a:effectLst/>
                <a:latin typeface="Lato" panose="020F0502020204030203" pitchFamily="34" charset="0"/>
                <a:ea typeface="Lato" panose="020F0502020204030203" pitchFamily="34" charset="0"/>
                <a:cs typeface="Lato" panose="020F0502020204030203" pitchFamily="34" charset="0"/>
              </a:rPr>
              <a:t>: tiết kiệm chi phí, giảm thời gian xử lý, dễ </a:t>
            </a:r>
            <a:r>
              <a:rPr lang="vi-VN" sz="2000" dirty="0" err="1">
                <a:effectLst/>
                <a:latin typeface="Lato" panose="020F0502020204030203" pitchFamily="34" charset="0"/>
                <a:ea typeface="Lato" panose="020F0502020204030203" pitchFamily="34" charset="0"/>
                <a:cs typeface="Lato" panose="020F0502020204030203" pitchFamily="34" charset="0"/>
              </a:rPr>
              <a:t>retry</a:t>
            </a:r>
            <a:r>
              <a:rPr lang="vi-VN" sz="2000" dirty="0">
                <a:effectLst/>
                <a:latin typeface="Lato" panose="020F0502020204030203" pitchFamily="34" charset="0"/>
                <a:ea typeface="Lato" panose="020F0502020204030203" pitchFamily="34" charset="0"/>
                <a:cs typeface="Lato" panose="020F0502020204030203" pitchFamily="34" charset="0"/>
              </a:rPr>
              <a:t> mà không trùng dữ liệu.</a:t>
            </a:r>
          </a:p>
          <a:p>
            <a:pPr>
              <a:spcBef>
                <a:spcPts val="150"/>
              </a:spcBef>
              <a:spcAft>
                <a:spcPts val="150"/>
              </a:spcAft>
            </a:pPr>
            <a:endParaRPr lang="vi-VN" sz="2000" dirty="0">
              <a:effectLst/>
              <a:latin typeface="Lato" panose="020F0502020204030203" pitchFamily="34" charset="0"/>
              <a:ea typeface="Lato" panose="020F0502020204030203" pitchFamily="34" charset="0"/>
              <a:cs typeface="Lato" panose="020F0502020204030203" pitchFamily="34" charset="0"/>
            </a:endParaRPr>
          </a:p>
          <a:p>
            <a:pPr>
              <a:spcBef>
                <a:spcPts val="150"/>
              </a:spcBef>
              <a:spcAft>
                <a:spcPts val="150"/>
              </a:spcAft>
            </a:pPr>
            <a:r>
              <a:rPr lang="vi-VN" sz="2000" b="1" dirty="0">
                <a:effectLst/>
                <a:latin typeface="Lato" panose="020F0502020204030203" pitchFamily="34" charset="0"/>
                <a:ea typeface="Lato" panose="020F0502020204030203" pitchFamily="34" charset="0"/>
                <a:cs typeface="Lato" panose="020F0502020204030203" pitchFamily="34" charset="0"/>
              </a:rPr>
              <a:t>Hạn chế chính</a:t>
            </a:r>
            <a:endParaRPr lang="vi-VN" sz="2000" dirty="0">
              <a:effectLst/>
              <a:latin typeface="Lato" panose="020F0502020204030203" pitchFamily="34" charset="0"/>
              <a:ea typeface="Lato" panose="020F0502020204030203" pitchFamily="34" charset="0"/>
              <a:cs typeface="Lato" panose="020F0502020204030203" pitchFamily="34" charset="0"/>
            </a:endParaRPr>
          </a:p>
          <a:p>
            <a:pPr marL="285750" indent="-285750">
              <a:spcBef>
                <a:spcPts val="150"/>
              </a:spcBef>
              <a:spcAft>
                <a:spcPts val="150"/>
              </a:spcAft>
              <a:buFont typeface="Arial" panose="020B0604020202020204" pitchFamily="34" charset="0"/>
              <a:buChar char="•"/>
            </a:pPr>
            <a:r>
              <a:rPr lang="vi-VN" sz="2000" dirty="0" err="1">
                <a:effectLst/>
                <a:latin typeface="Lato" panose="020F0502020204030203" pitchFamily="34" charset="0"/>
                <a:ea typeface="Lato" panose="020F0502020204030203" pitchFamily="34" charset="0"/>
                <a:cs typeface="Lato" panose="020F0502020204030203" pitchFamily="34" charset="0"/>
              </a:rPr>
              <a:t>Single</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points</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of</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failure</a:t>
            </a:r>
            <a:r>
              <a:rPr lang="vi-VN" sz="2000" dirty="0">
                <a:effectLst/>
                <a:latin typeface="Lato" panose="020F0502020204030203" pitchFamily="34" charset="0"/>
                <a:ea typeface="Lato" panose="020F0502020204030203" pitchFamily="34" charset="0"/>
                <a:cs typeface="Lato" panose="020F0502020204030203" pitchFamily="34" charset="0"/>
              </a:rPr>
              <a:t>: 1 </a:t>
            </a:r>
            <a:r>
              <a:rPr lang="vi-VN" sz="2000" dirty="0" err="1">
                <a:effectLst/>
                <a:latin typeface="Lato" panose="020F0502020204030203" pitchFamily="34" charset="0"/>
                <a:ea typeface="Lato" panose="020F0502020204030203" pitchFamily="34" charset="0"/>
                <a:cs typeface="Lato" panose="020F0502020204030203" pitchFamily="34" charset="0"/>
              </a:rPr>
              <a:t>Kafka</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broker</a:t>
            </a:r>
            <a:r>
              <a:rPr lang="vi-VN" sz="2000" dirty="0">
                <a:effectLst/>
                <a:latin typeface="Lato" panose="020F0502020204030203" pitchFamily="34" charset="0"/>
                <a:ea typeface="Lato" panose="020F0502020204030203" pitchFamily="34" charset="0"/>
                <a:cs typeface="Lato" panose="020F0502020204030203" pitchFamily="34" charset="0"/>
              </a:rPr>
              <a:t>, 1 </a:t>
            </a:r>
            <a:r>
              <a:rPr lang="vi-VN" sz="2000" dirty="0" err="1">
                <a:effectLst/>
                <a:latin typeface="Lato" panose="020F0502020204030203" pitchFamily="34" charset="0"/>
                <a:ea typeface="Lato" panose="020F0502020204030203" pitchFamily="34" charset="0"/>
                <a:cs typeface="Lato" panose="020F0502020204030203" pitchFamily="34" charset="0"/>
              </a:rPr>
              <a:t>MinIO</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node</a:t>
            </a:r>
            <a:r>
              <a:rPr lang="vi-VN" sz="2000" dirty="0">
                <a:effectLst/>
                <a:latin typeface="Lato" panose="020F0502020204030203" pitchFamily="34" charset="0"/>
                <a:ea typeface="Lato" panose="020F0502020204030203" pitchFamily="34" charset="0"/>
                <a:cs typeface="Lato" panose="020F0502020204030203" pitchFamily="34" charset="0"/>
              </a:rPr>
              <a:t>, 1 </a:t>
            </a:r>
            <a:r>
              <a:rPr lang="vi-VN" sz="2000" dirty="0" err="1">
                <a:effectLst/>
                <a:latin typeface="Lato" panose="020F0502020204030203" pitchFamily="34" charset="0"/>
                <a:ea typeface="Lato" panose="020F0502020204030203" pitchFamily="34" charset="0"/>
                <a:cs typeface="Lato" panose="020F0502020204030203" pitchFamily="34" charset="0"/>
              </a:rPr>
              <a:t>Airflow</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scheduler</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SequentialExecutor</a:t>
            </a:r>
            <a:r>
              <a:rPr lang="vi-VN" sz="2000" dirty="0">
                <a:effectLst/>
                <a:latin typeface="Lato" panose="020F0502020204030203" pitchFamily="34" charset="0"/>
                <a:ea typeface="Lato" panose="020F0502020204030203" pitchFamily="34" charset="0"/>
                <a:cs typeface="Lato" panose="020F0502020204030203" pitchFamily="34" charset="0"/>
              </a:rPr>
              <a:t> → chưa tận dụng </a:t>
            </a:r>
            <a:r>
              <a:rPr lang="vi-VN" sz="2000" dirty="0" err="1">
                <a:effectLst/>
                <a:latin typeface="Lato" panose="020F0502020204030203" pitchFamily="34" charset="0"/>
                <a:ea typeface="Lato" panose="020F0502020204030203" pitchFamily="34" charset="0"/>
                <a:cs typeface="Lato" panose="020F0502020204030203" pitchFamily="34" charset="0"/>
              </a:rPr>
              <a:t>multi-core</a:t>
            </a:r>
            <a:r>
              <a:rPr lang="vi-VN" sz="2000" dirty="0">
                <a:effectLst/>
                <a:latin typeface="Lato" panose="020F0502020204030203" pitchFamily="34" charset="0"/>
                <a:ea typeface="Lato" panose="020F0502020204030203" pitchFamily="34" charset="0"/>
                <a:cs typeface="Lato" panose="020F0502020204030203" pitchFamily="34" charset="0"/>
              </a:rPr>
              <a:t>.</a:t>
            </a:r>
          </a:p>
          <a:p>
            <a:pPr marL="285750" indent="-285750">
              <a:spcBef>
                <a:spcPts val="150"/>
              </a:spcBef>
              <a:spcAft>
                <a:spcPts val="150"/>
              </a:spcAft>
              <a:buFont typeface="Arial" panose="020B0604020202020204" pitchFamily="34" charset="0"/>
              <a:buChar char="•"/>
            </a:pPr>
            <a:r>
              <a:rPr lang="vi-VN" sz="2000" dirty="0">
                <a:effectLst/>
                <a:latin typeface="Lato" panose="020F0502020204030203" pitchFamily="34" charset="0"/>
                <a:ea typeface="Lato" panose="020F0502020204030203" pitchFamily="34" charset="0"/>
                <a:cs typeface="Lato" panose="020F0502020204030203" pitchFamily="34" charset="0"/>
              </a:rPr>
              <a:t>Thiếu </a:t>
            </a:r>
            <a:r>
              <a:rPr lang="vi-VN" sz="2000" dirty="0" err="1">
                <a:effectLst/>
                <a:latin typeface="Lato" panose="020F0502020204030203" pitchFamily="34" charset="0"/>
                <a:ea typeface="Lato" panose="020F0502020204030203" pitchFamily="34" charset="0"/>
                <a:cs typeface="Lato" panose="020F0502020204030203" pitchFamily="34" charset="0"/>
              </a:rPr>
              <a:t>monitoring</a:t>
            </a:r>
            <a:r>
              <a:rPr lang="vi-VN" sz="2000" dirty="0">
                <a:effectLst/>
                <a:latin typeface="Lato" panose="020F0502020204030203" pitchFamily="34" charset="0"/>
                <a:ea typeface="Lato" panose="020F0502020204030203" pitchFamily="34" charset="0"/>
                <a:cs typeface="Lato" panose="020F0502020204030203" pitchFamily="34" charset="0"/>
              </a:rPr>
              <a:t> &amp; </a:t>
            </a:r>
            <a:r>
              <a:rPr lang="vi-VN" sz="2000" dirty="0" err="1">
                <a:effectLst/>
                <a:latin typeface="Lato" panose="020F0502020204030203" pitchFamily="34" charset="0"/>
                <a:ea typeface="Lato" panose="020F0502020204030203" pitchFamily="34" charset="0"/>
                <a:cs typeface="Lato" panose="020F0502020204030203" pitchFamily="34" charset="0"/>
              </a:rPr>
              <a:t>data</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quality</a:t>
            </a:r>
            <a:r>
              <a:rPr lang="vi-VN" sz="2000" dirty="0">
                <a:effectLst/>
                <a:latin typeface="Lato" panose="020F0502020204030203" pitchFamily="34" charset="0"/>
                <a:ea typeface="Lato" panose="020F0502020204030203" pitchFamily="34" charset="0"/>
                <a:cs typeface="Lato" panose="020F0502020204030203" pitchFamily="34" charset="0"/>
              </a:rPr>
              <a:t>: chưa có </a:t>
            </a:r>
            <a:r>
              <a:rPr lang="vi-VN" sz="2000" dirty="0" err="1">
                <a:effectLst/>
                <a:latin typeface="Lato" panose="020F0502020204030203" pitchFamily="34" charset="0"/>
                <a:ea typeface="Lato" panose="020F0502020204030203" pitchFamily="34" charset="0"/>
                <a:cs typeface="Lato" panose="020F0502020204030203" pitchFamily="34" charset="0"/>
              </a:rPr>
              <a:t>alerting</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dbt</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tests</a:t>
            </a:r>
            <a:r>
              <a:rPr lang="vi-VN" sz="2000" dirty="0">
                <a:effectLst/>
                <a:latin typeface="Lato" panose="020F0502020204030203" pitchFamily="34" charset="0"/>
                <a:ea typeface="Lato" panose="020F0502020204030203" pitchFamily="34" charset="0"/>
                <a:cs typeface="Lato" panose="020F0502020204030203" pitchFamily="34" charset="0"/>
              </a:rPr>
              <a:t>/</a:t>
            </a:r>
            <a:r>
              <a:rPr lang="vi-VN" sz="2000" dirty="0" err="1">
                <a:effectLst/>
                <a:latin typeface="Lato" panose="020F0502020204030203" pitchFamily="34" charset="0"/>
                <a:ea typeface="Lato" panose="020F0502020204030203" pitchFamily="34" charset="0"/>
                <a:cs typeface="Lato" panose="020F0502020204030203" pitchFamily="34" charset="0"/>
              </a:rPr>
              <a:t>Great</a:t>
            </a:r>
            <a:r>
              <a:rPr lang="vi-VN" sz="2000" dirty="0">
                <a:effectLst/>
                <a:latin typeface="Lato" panose="020F0502020204030203" pitchFamily="34" charset="0"/>
                <a:ea typeface="Lato" panose="020F0502020204030203" pitchFamily="34" charset="0"/>
                <a:cs typeface="Lato" panose="020F0502020204030203" pitchFamily="34" charset="0"/>
              </a:rPr>
              <a:t> </a:t>
            </a:r>
            <a:r>
              <a:rPr lang="vi-VN" sz="2000" dirty="0" err="1">
                <a:effectLst/>
                <a:latin typeface="Lato" panose="020F0502020204030203" pitchFamily="34" charset="0"/>
                <a:ea typeface="Lato" panose="020F0502020204030203" pitchFamily="34" charset="0"/>
                <a:cs typeface="Lato" panose="020F0502020204030203" pitchFamily="34" charset="0"/>
              </a:rPr>
              <a:t>Expectations</a:t>
            </a:r>
            <a:r>
              <a:rPr lang="vi-VN" sz="2000" dirty="0">
                <a:effectLst/>
                <a:latin typeface="Lato" panose="020F0502020204030203" pitchFamily="34" charset="0"/>
                <a:ea typeface="Lato" panose="020F0502020204030203" pitchFamily="34" charset="0"/>
                <a:cs typeface="Lato" panose="020F0502020204030203" pitchFamily="34" charset="0"/>
              </a:rPr>
              <a:t>, CI/CD cho </a:t>
            </a:r>
            <a:r>
              <a:rPr lang="vi-VN" sz="2000" dirty="0" err="1">
                <a:effectLst/>
                <a:latin typeface="Lato" panose="020F0502020204030203" pitchFamily="34" charset="0"/>
                <a:ea typeface="Lato" panose="020F0502020204030203" pitchFamily="34" charset="0"/>
                <a:cs typeface="Lato" panose="020F0502020204030203" pitchFamily="34" charset="0"/>
              </a:rPr>
              <a:t>data</a:t>
            </a:r>
            <a:r>
              <a:rPr lang="vi-VN" sz="2000" dirty="0">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2305464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sp>
        <p:nvSpPr>
          <p:cNvPr id="5" name="Hộp Văn bản 4">
            <a:extLst>
              <a:ext uri="{FF2B5EF4-FFF2-40B4-BE49-F238E27FC236}">
                <a16:creationId xmlns:a16="http://schemas.microsoft.com/office/drawing/2014/main" id="{66FCE54B-0DF5-5130-3287-1662FC557511}"/>
              </a:ext>
            </a:extLst>
          </p:cNvPr>
          <p:cNvSpPr txBox="1"/>
          <p:nvPr/>
        </p:nvSpPr>
        <p:spPr>
          <a:xfrm>
            <a:off x="190934" y="784010"/>
            <a:ext cx="2299027" cy="461665"/>
          </a:xfrm>
          <a:prstGeom prst="rect">
            <a:avLst/>
          </a:prstGeom>
          <a:noFill/>
        </p:spPr>
        <p:txBody>
          <a:bodyPr wrap="non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Phạm vi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6" name="Hộp Văn bản 5">
            <a:extLst>
              <a:ext uri="{FF2B5EF4-FFF2-40B4-BE49-F238E27FC236}">
                <a16:creationId xmlns:a16="http://schemas.microsoft.com/office/drawing/2014/main" id="{384E368E-39D0-FFB7-52F2-2ADC9AD21503}"/>
              </a:ext>
            </a:extLst>
          </p:cNvPr>
          <p:cNvSpPr txBox="1"/>
          <p:nvPr/>
        </p:nvSpPr>
        <p:spPr>
          <a:xfrm>
            <a:off x="235077" y="1334182"/>
            <a:ext cx="8406174" cy="2693045"/>
          </a:xfrm>
          <a:prstGeom prst="rect">
            <a:avLst/>
          </a:prstGeom>
          <a:noFill/>
        </p:spPr>
        <p:txBody>
          <a:bodyPr wrap="square" rtlCol="0">
            <a:spAutoFit/>
          </a:bodyPr>
          <a:lstStyle/>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Hệ thống tập trung xử lý dữ liệu của 5 mã chứng khoán công nghệ hàng đầu thế giới (thường được gọi là nhóm </a:t>
            </a:r>
            <a:r>
              <a:rPr lang="vi-VN" dirty="0" err="1">
                <a:latin typeface="Lato" panose="020F0502020204030203" pitchFamily="34" charset="0"/>
                <a:ea typeface="Lato" panose="020F0502020204030203" pitchFamily="34" charset="0"/>
                <a:cs typeface="Lato" panose="020F0502020204030203" pitchFamily="34" charset="0"/>
              </a:rPr>
              <a:t>Big</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Tech</a:t>
            </a:r>
            <a:r>
              <a:rPr lang="vi-VN" dirty="0">
                <a:latin typeface="Lato" panose="020F0502020204030203" pitchFamily="34" charset="0"/>
                <a:ea typeface="Lato" panose="020F0502020204030203" pitchFamily="34" charset="0"/>
                <a:cs typeface="Lato" panose="020F0502020204030203" pitchFamily="34" charset="0"/>
              </a:rPr>
              <a:t>) để đảm bảo tính đại diện và khối lượng dữ liệu lớn:</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AAPL (</a:t>
            </a:r>
            <a:r>
              <a:rPr lang="vi-VN" dirty="0" err="1">
                <a:latin typeface="Lato" panose="020F0502020204030203" pitchFamily="34" charset="0"/>
                <a:ea typeface="Lato" panose="020F0502020204030203" pitchFamily="34" charset="0"/>
                <a:cs typeface="Lato" panose="020F0502020204030203" pitchFamily="34" charset="0"/>
              </a:rPr>
              <a:t>Apple</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Inc</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MSFT (Microsoft </a:t>
            </a:r>
            <a:r>
              <a:rPr lang="vi-VN" dirty="0" err="1">
                <a:latin typeface="Lato" panose="020F0502020204030203" pitchFamily="34" charset="0"/>
                <a:ea typeface="Lato" panose="020F0502020204030203" pitchFamily="34" charset="0"/>
                <a:cs typeface="Lato" panose="020F0502020204030203" pitchFamily="34" charset="0"/>
              </a:rPr>
              <a:t>Corporation</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TSLA (</a:t>
            </a:r>
            <a:r>
              <a:rPr lang="vi-VN" dirty="0" err="1">
                <a:latin typeface="Lato" panose="020F0502020204030203" pitchFamily="34" charset="0"/>
                <a:ea typeface="Lato" panose="020F0502020204030203" pitchFamily="34" charset="0"/>
                <a:cs typeface="Lato" panose="020F0502020204030203" pitchFamily="34" charset="0"/>
              </a:rPr>
              <a:t>Tesla</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Inc</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GOOGL (</a:t>
            </a:r>
            <a:r>
              <a:rPr lang="vi-VN" dirty="0" err="1">
                <a:latin typeface="Lato" panose="020F0502020204030203" pitchFamily="34" charset="0"/>
                <a:ea typeface="Lato" panose="020F0502020204030203" pitchFamily="34" charset="0"/>
                <a:cs typeface="Lato" panose="020F0502020204030203" pitchFamily="34" charset="0"/>
              </a:rPr>
              <a:t>Alphabet</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Inc</a:t>
            </a:r>
            <a:r>
              <a:rPr lang="vi-VN" dirty="0">
                <a:latin typeface="Lato" panose="020F0502020204030203" pitchFamily="34" charset="0"/>
                <a:ea typeface="Lato" panose="020F0502020204030203" pitchFamily="34" charset="0"/>
                <a:cs typeface="Lato" panose="020F0502020204030203" pitchFamily="34" charset="0"/>
              </a:rPr>
              <a:t>.- </a:t>
            </a:r>
            <a:r>
              <a:rPr lang="vi-VN" dirty="0" err="1">
                <a:latin typeface="Lato" panose="020F0502020204030203" pitchFamily="34" charset="0"/>
                <a:ea typeface="Lato" panose="020F0502020204030203" pitchFamily="34" charset="0"/>
                <a:cs typeface="Lato" panose="020F0502020204030203" pitchFamily="34" charset="0"/>
              </a:rPr>
              <a:t>Google</a:t>
            </a:r>
            <a:r>
              <a:rPr lang="vi-VN" dirty="0">
                <a:latin typeface="Lato" panose="020F0502020204030203" pitchFamily="34" charset="0"/>
                <a:ea typeface="Lato" panose="020F0502020204030203" pitchFamily="34" charset="0"/>
                <a:cs typeface="Lato" panose="020F0502020204030203" pitchFamily="34" charset="0"/>
              </a:rPr>
              <a:t>)</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AMZN (Amazon.com, </a:t>
            </a:r>
            <a:r>
              <a:rPr lang="vi-VN" dirty="0" err="1">
                <a:latin typeface="Lato" panose="020F0502020204030203" pitchFamily="34" charset="0"/>
                <a:ea typeface="Lato" panose="020F0502020204030203" pitchFamily="34" charset="0"/>
                <a:cs typeface="Lato" panose="020F0502020204030203" pitchFamily="34" charset="0"/>
              </a:rPr>
              <a:t>Inc</a:t>
            </a:r>
            <a:r>
              <a:rPr lang="vi-VN" dirty="0">
                <a:latin typeface="Lato" panose="020F0502020204030203" pitchFamily="34" charset="0"/>
                <a:ea typeface="Lato" panose="020F0502020204030203" pitchFamily="34" charset="0"/>
                <a:cs typeface="Lato" panose="020F0502020204030203" pitchFamily="34" charset="0"/>
              </a:rPr>
              <a:t>.)</a:t>
            </a:r>
          </a:p>
        </p:txBody>
      </p:sp>
      <p:pic>
        <p:nvPicPr>
          <p:cNvPr id="2052" name="Picture 4">
            <a:extLst>
              <a:ext uri="{FF2B5EF4-FFF2-40B4-BE49-F238E27FC236}">
                <a16:creationId xmlns:a16="http://schemas.microsoft.com/office/drawing/2014/main" id="{20E1A79D-6F02-77F3-32C3-1FAFA710D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34" y="4281186"/>
            <a:ext cx="1192182" cy="11921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AC4F1B5-EB1D-67B5-DC16-AD397DB8E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808" y="4386696"/>
            <a:ext cx="1931861" cy="10866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A804BCE-BA14-3700-08B2-DF3C0402B6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a:fillRect/>
          </a:stretch>
        </p:blipFill>
        <p:spPr bwMode="auto">
          <a:xfrm>
            <a:off x="3578811" y="4032008"/>
            <a:ext cx="1772997" cy="17729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8DA75E79-EB2C-532E-D332-869C7F5A30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a:fillRect/>
          </a:stretch>
        </p:blipFill>
        <p:spPr bwMode="auto">
          <a:xfrm>
            <a:off x="1734792" y="4101686"/>
            <a:ext cx="1640193" cy="16401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ECB03640-F64B-50DA-C803-8F4BC88517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5666" y="4469155"/>
            <a:ext cx="2085683" cy="109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358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DA265-E7CE-0D6F-4F2B-61BBB28A9E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8035B1-D9BB-D1DC-8E9F-9CF02821D524}"/>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833173AF-A561-1BC7-A27D-8B39617BA986}"/>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sp>
        <p:nvSpPr>
          <p:cNvPr id="4" name="Hộp Văn bản 3">
            <a:extLst>
              <a:ext uri="{FF2B5EF4-FFF2-40B4-BE49-F238E27FC236}">
                <a16:creationId xmlns:a16="http://schemas.microsoft.com/office/drawing/2014/main" id="{CE9772AF-E0B8-EB9E-58B5-7E56A458C810}"/>
              </a:ext>
            </a:extLst>
          </p:cNvPr>
          <p:cNvSpPr txBox="1"/>
          <p:nvPr/>
        </p:nvSpPr>
        <p:spPr>
          <a:xfrm>
            <a:off x="119818" y="767613"/>
            <a:ext cx="2364750" cy="461665"/>
          </a:xfrm>
          <a:prstGeom prst="rect">
            <a:avLst/>
          </a:prstGeom>
          <a:noFill/>
        </p:spPr>
        <p:txBody>
          <a:bodyPr wrap="none" rtlCol="0">
            <a:spAutoFit/>
          </a:bodyPr>
          <a:lstStyle/>
          <a:p>
            <a:r>
              <a:rPr lang="en-US" sz="2400" b="1" dirty="0" err="1">
                <a:latin typeface="Lato" panose="020F0502020204030203" pitchFamily="34" charset="0"/>
                <a:ea typeface="Lato" panose="020F0502020204030203" pitchFamily="34" charset="0"/>
                <a:cs typeface="Lato" panose="020F0502020204030203" pitchFamily="34" charset="0"/>
              </a:rPr>
              <a:t>Cấu</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trúc</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dữ</a:t>
            </a:r>
            <a:r>
              <a:rPr lang="en-US" sz="2400" b="1" dirty="0">
                <a:latin typeface="Lato" panose="020F0502020204030203" pitchFamily="34" charset="0"/>
                <a:ea typeface="Lato" panose="020F0502020204030203" pitchFamily="34" charset="0"/>
                <a:cs typeface="Lato" panose="020F0502020204030203" pitchFamily="34" charset="0"/>
              </a:rPr>
              <a:t> </a:t>
            </a:r>
            <a:r>
              <a:rPr lang="en-US" sz="2400" b="1" dirty="0" err="1">
                <a:latin typeface="Lato" panose="020F0502020204030203" pitchFamily="34" charset="0"/>
                <a:ea typeface="Lato" panose="020F0502020204030203" pitchFamily="34" charset="0"/>
                <a:cs typeface="Lato" panose="020F0502020204030203" pitchFamily="34" charset="0"/>
              </a:rPr>
              <a:t>liệu</a:t>
            </a:r>
            <a:endParaRPr lang="vi-VN" sz="2400" b="1" dirty="0">
              <a:latin typeface="Lato" panose="020F0502020204030203" pitchFamily="34" charset="0"/>
              <a:ea typeface="Lato" panose="020F0502020204030203" pitchFamily="34" charset="0"/>
              <a:cs typeface="Lato" panose="020F0502020204030203" pitchFamily="34" charset="0"/>
            </a:endParaRPr>
          </a:p>
        </p:txBody>
      </p:sp>
      <p:sp>
        <p:nvSpPr>
          <p:cNvPr id="8" name="Hộp Văn bản 7">
            <a:extLst>
              <a:ext uri="{FF2B5EF4-FFF2-40B4-BE49-F238E27FC236}">
                <a16:creationId xmlns:a16="http://schemas.microsoft.com/office/drawing/2014/main" id="{F35CC1B7-0442-2543-D342-6D1484ECEB1D}"/>
              </a:ext>
            </a:extLst>
          </p:cNvPr>
          <p:cNvSpPr txBox="1"/>
          <p:nvPr/>
        </p:nvSpPr>
        <p:spPr>
          <a:xfrm>
            <a:off x="413057" y="1365328"/>
            <a:ext cx="8730943" cy="2416046"/>
          </a:xfrm>
          <a:prstGeom prst="rect">
            <a:avLst/>
          </a:prstGeom>
          <a:noFill/>
        </p:spPr>
        <p:txBody>
          <a:bodyPr wrap="square">
            <a:spAutoFit/>
          </a:bodyPr>
          <a:lstStyle/>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Dữ liệu được thu thập từ API </a:t>
            </a:r>
            <a:r>
              <a:rPr lang="vi-VN" dirty="0" err="1">
                <a:latin typeface="Lato" panose="020F0502020204030203" pitchFamily="34" charset="0"/>
                <a:ea typeface="Lato" panose="020F0502020204030203" pitchFamily="34" charset="0"/>
                <a:cs typeface="Lato" panose="020F0502020204030203" pitchFamily="34" charset="0"/>
              </a:rPr>
              <a:t>Finnhub</a:t>
            </a:r>
            <a:r>
              <a:rPr lang="vi-VN" dirty="0">
                <a:latin typeface="Lato" panose="020F0502020204030203" pitchFamily="34" charset="0"/>
                <a:ea typeface="Lato" panose="020F0502020204030203" pitchFamily="34" charset="0"/>
                <a:cs typeface="Lato" panose="020F0502020204030203" pitchFamily="34" charset="0"/>
              </a:rPr>
              <a:t> dưới dạng cấu trúc JSON.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Mỗi bản ghi bao gồm các trường thông tin kỹ thuật quan trọng: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Các chỉ số giá: Giá hiện tại (c), Giá mở cửa (o), Giá cao nhất (h), Giá thấp nhất (l), Giá đóng cửa phiên trước (</a:t>
            </a:r>
            <a:r>
              <a:rPr lang="vi-VN" dirty="0" err="1">
                <a:latin typeface="Lato" panose="020F0502020204030203" pitchFamily="34" charset="0"/>
                <a:ea typeface="Lato" panose="020F0502020204030203" pitchFamily="34" charset="0"/>
                <a:cs typeface="Lato" panose="020F0502020204030203" pitchFamily="34" charset="0"/>
              </a:rPr>
              <a:t>pc</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Biến động: Mức thay đổi tuyệt đối (d) và Phần trăm thay đổi (</a:t>
            </a:r>
            <a:r>
              <a:rPr lang="vi-VN" dirty="0" err="1">
                <a:latin typeface="Lato" panose="020F0502020204030203" pitchFamily="34" charset="0"/>
                <a:ea typeface="Lato" panose="020F0502020204030203" pitchFamily="34" charset="0"/>
                <a:cs typeface="Lato" panose="020F0502020204030203" pitchFamily="34" charset="0"/>
              </a:rPr>
              <a:t>dp</a:t>
            </a:r>
            <a:r>
              <a:rPr lang="vi-VN" dirty="0">
                <a:latin typeface="Lato" panose="020F0502020204030203" pitchFamily="34" charset="0"/>
                <a:ea typeface="Lato" panose="020F0502020204030203" pitchFamily="34" charset="0"/>
                <a:cs typeface="Lato" panose="020F0502020204030203" pitchFamily="34" charset="0"/>
              </a:rPr>
              <a:t>). </a:t>
            </a:r>
          </a:p>
          <a:p>
            <a:pPr>
              <a:spcBef>
                <a:spcPts val="600"/>
              </a:spcBef>
            </a:pPr>
            <a:r>
              <a:rPr lang="vi-VN" dirty="0">
                <a:latin typeface="Lato" panose="020F0502020204030203" pitchFamily="34" charset="0"/>
                <a:ea typeface="Lato" panose="020F0502020204030203" pitchFamily="34" charset="0"/>
                <a:cs typeface="Lato" panose="020F0502020204030203" pitchFamily="34" charset="0"/>
              </a:rPr>
              <a:t>• Định danh thời gian: </a:t>
            </a:r>
            <a:r>
              <a:rPr lang="vi-VN" dirty="0" err="1">
                <a:latin typeface="Lato" panose="020F0502020204030203" pitchFamily="34" charset="0"/>
                <a:ea typeface="Lato" panose="020F0502020204030203" pitchFamily="34" charset="0"/>
                <a:cs typeface="Lato" panose="020F0502020204030203" pitchFamily="34" charset="0"/>
              </a:rPr>
              <a:t>Timestamp</a:t>
            </a:r>
            <a:r>
              <a:rPr lang="vi-VN" dirty="0">
                <a:latin typeface="Lato" panose="020F0502020204030203" pitchFamily="34" charset="0"/>
                <a:ea typeface="Lato" panose="020F0502020204030203" pitchFamily="34" charset="0"/>
                <a:cs typeface="Lato" panose="020F0502020204030203" pitchFamily="34" charset="0"/>
              </a:rPr>
              <a:t> thị trường (t) và thời điểm hệ thống thu thập (</a:t>
            </a:r>
            <a:r>
              <a:rPr lang="vi-VN" dirty="0" err="1">
                <a:latin typeface="Lato" panose="020F0502020204030203" pitchFamily="34" charset="0"/>
                <a:ea typeface="Lato" panose="020F0502020204030203" pitchFamily="34" charset="0"/>
                <a:cs typeface="Lato" panose="020F0502020204030203" pitchFamily="34" charset="0"/>
              </a:rPr>
              <a:t>fetched_at</a:t>
            </a:r>
            <a:r>
              <a:rPr lang="vi-VN" dirty="0">
                <a:latin typeface="Lato" panose="020F0502020204030203" pitchFamily="34" charset="0"/>
                <a:ea typeface="Lato" panose="020F0502020204030203" pitchFamily="34" charset="0"/>
                <a:cs typeface="Lato" panose="020F0502020204030203" pitchFamily="34" charset="0"/>
              </a:rPr>
              <a:t>).</a:t>
            </a:r>
          </a:p>
        </p:txBody>
      </p:sp>
      <p:pic>
        <p:nvPicPr>
          <p:cNvPr id="10" name="Hình ảnh 9" descr="Ảnh có chứa văn bản, Phông chữ, ảnh chụp màn hình, màu trắng&#10;&#10;Nội dung do AI tạo ra có thể không chính xác.">
            <a:extLst>
              <a:ext uri="{FF2B5EF4-FFF2-40B4-BE49-F238E27FC236}">
                <a16:creationId xmlns:a16="http://schemas.microsoft.com/office/drawing/2014/main" id="{FE62953A-55E5-99C7-5724-790BD71EEFD6}"/>
              </a:ext>
            </a:extLst>
          </p:cNvPr>
          <p:cNvPicPr>
            <a:picLocks noChangeAspect="1"/>
          </p:cNvPicPr>
          <p:nvPr/>
        </p:nvPicPr>
        <p:blipFill>
          <a:blip r:embed="rId2"/>
          <a:srcRect l="6483" t="17450" r="8690"/>
          <a:stretch>
            <a:fillRect/>
          </a:stretch>
        </p:blipFill>
        <p:spPr>
          <a:xfrm>
            <a:off x="592783" y="3840480"/>
            <a:ext cx="7756636" cy="2334437"/>
          </a:xfrm>
          <a:prstGeom prst="rect">
            <a:avLst/>
          </a:prstGeom>
        </p:spPr>
      </p:pic>
    </p:spTree>
    <p:extLst>
      <p:ext uri="{BB962C8B-B14F-4D97-AF65-F5344CB8AC3E}">
        <p14:creationId xmlns:p14="http://schemas.microsoft.com/office/powerpoint/2010/main" val="76712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6" name="Rectangle 1">
            <a:extLst>
              <a:ext uri="{FF2B5EF4-FFF2-40B4-BE49-F238E27FC236}">
                <a16:creationId xmlns:a16="http://schemas.microsoft.com/office/drawing/2014/main" id="{8EF1905C-A62A-66CB-B0DA-F475D8032224}"/>
              </a:ext>
            </a:extLst>
          </p:cNvPr>
          <p:cNvSpPr>
            <a:spLocks noChangeArrowheads="1"/>
          </p:cNvSpPr>
          <p:nvPr/>
        </p:nvSpPr>
        <p:spPr bwMode="auto">
          <a:xfrm>
            <a:off x="232626" y="1460501"/>
            <a:ext cx="4584613"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1. Tầng Thu Thập Dữ Liệu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Ingestion</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Producer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Một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script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Python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truy vấn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Finnhub</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API mỗi 6 giây để lấy dữ liệu của 5 mã chứng khoán (AAPL, MSFT, TSLA, GOOGL, AMZN).</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Kafka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Broker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Hệ thống trung gian vận chuyển tin nhắn, đảm bảo dữ liệu không bị mất mát nhờ chính sách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at-least-once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delivery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Consumer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Lắng nghe bản tin từ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Kafka</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và ghi dữ liệu xuống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dưới dạng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file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JSON theo cấu trúc cây thư mục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symbol</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timestamp</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json</a:t>
            </a: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4" name="Hình ảnh 3" descr="Ảnh có chứa văn bản, biểu đồ, ảnh chụp màn hình, Kế hoạch&#10;&#10;Nội dung do AI tạo ra có thể không chính xác.">
            <a:extLst>
              <a:ext uri="{FF2B5EF4-FFF2-40B4-BE49-F238E27FC236}">
                <a16:creationId xmlns:a16="http://schemas.microsoft.com/office/drawing/2014/main" id="{08C1A903-305E-D67B-F5E5-C3DE01B0159C}"/>
              </a:ext>
            </a:extLst>
          </p:cNvPr>
          <p:cNvPicPr>
            <a:picLocks noChangeAspect="1"/>
          </p:cNvPicPr>
          <p:nvPr/>
        </p:nvPicPr>
        <p:blipFill>
          <a:blip r:embed="rId3">
            <a:extLst>
              <a:ext uri="{28A0092B-C50C-407E-A947-70E740481C1C}">
                <a14:useLocalDpi xmlns:a14="http://schemas.microsoft.com/office/drawing/2010/main" val="0"/>
              </a:ext>
            </a:extLst>
          </a:blip>
          <a:srcRect l="3924" t="1146" r="1718" b="2896"/>
          <a:stretch>
            <a:fillRect/>
          </a:stretch>
        </p:blipFill>
        <p:spPr>
          <a:xfrm>
            <a:off x="5265684" y="1140437"/>
            <a:ext cx="3659100" cy="5252262"/>
          </a:xfrm>
          <a:prstGeom prst="rect">
            <a:avLst/>
          </a:prstGeom>
        </p:spPr>
      </p:pic>
    </p:spTree>
    <p:extLst>
      <p:ext uri="{BB962C8B-B14F-4D97-AF65-F5344CB8AC3E}">
        <p14:creationId xmlns:p14="http://schemas.microsoft.com/office/powerpoint/2010/main" val="134184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F527B-D993-F7E0-DD8A-FE44E456B1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82C00-5A0F-467D-3BEB-4171EB48F96A}"/>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5" name="Title 4">
            <a:extLst>
              <a:ext uri="{FF2B5EF4-FFF2-40B4-BE49-F238E27FC236}">
                <a16:creationId xmlns:a16="http://schemas.microsoft.com/office/drawing/2014/main" id="{1D8BDB35-5569-41A7-66D4-9A3A281B5A70}"/>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3" name="Rectangle 1">
            <a:extLst>
              <a:ext uri="{FF2B5EF4-FFF2-40B4-BE49-F238E27FC236}">
                <a16:creationId xmlns:a16="http://schemas.microsoft.com/office/drawing/2014/main" id="{79FBB6C8-68F9-86B9-A7B1-D3C9A633CCB3}"/>
              </a:ext>
            </a:extLst>
          </p:cNvPr>
          <p:cNvSpPr>
            <a:spLocks noChangeArrowheads="1"/>
          </p:cNvSpPr>
          <p:nvPr/>
        </p:nvSpPr>
        <p:spPr bwMode="auto">
          <a:xfrm>
            <a:off x="232626" y="1296727"/>
            <a:ext cx="4155789"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2. Tầng Lưu Trữ Tạm Thời </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Temporary</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Storage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Sử dụng hệ thống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tương thích với S3 để làm vùng đệm dữ liệu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Buffer</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Vai trò:</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Giúp tách biệt tốc độ ghi dữ liệu cực nhanh của tầng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Ingestion</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với tốc độ xử lý định kỳ của tầng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Batch</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Processing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phía sau.</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Lưu trữ:</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Dữ liệu thô được lưu bền vững trong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bucket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bronze-transactions</a:t>
            </a: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Hình ảnh 5" descr="Ảnh có chứa văn bản, ảnh chụp màn hình, biểu đồ, Song song&#10;&#10;Nội dung do AI tạo ra có thể không chính xác.">
            <a:extLst>
              <a:ext uri="{FF2B5EF4-FFF2-40B4-BE49-F238E27FC236}">
                <a16:creationId xmlns:a16="http://schemas.microsoft.com/office/drawing/2014/main" id="{9D24F888-F7AD-4AE8-784F-2551A26DB8DC}"/>
              </a:ext>
            </a:extLst>
          </p:cNvPr>
          <p:cNvPicPr>
            <a:picLocks noChangeAspect="1"/>
          </p:cNvPicPr>
          <p:nvPr/>
        </p:nvPicPr>
        <p:blipFill>
          <a:blip r:embed="rId2">
            <a:extLst>
              <a:ext uri="{28A0092B-C50C-407E-A947-70E740481C1C}">
                <a14:useLocalDpi xmlns:a14="http://schemas.microsoft.com/office/drawing/2010/main" val="0"/>
              </a:ext>
            </a:extLst>
          </a:blip>
          <a:srcRect l="1953" t="1147" r="4651" b="2161"/>
          <a:stretch>
            <a:fillRect/>
          </a:stretch>
        </p:blipFill>
        <p:spPr>
          <a:xfrm>
            <a:off x="5277455" y="1151726"/>
            <a:ext cx="3582766" cy="5182119"/>
          </a:xfrm>
          <a:prstGeom prst="rect">
            <a:avLst/>
          </a:prstGeom>
        </p:spPr>
      </p:pic>
    </p:spTree>
    <p:extLst>
      <p:ext uri="{BB962C8B-B14F-4D97-AF65-F5344CB8AC3E}">
        <p14:creationId xmlns:p14="http://schemas.microsoft.com/office/powerpoint/2010/main" val="14388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24C29-BC5C-6ADD-9094-58A145DEF32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79DFD9-6D55-7977-8C7B-6FBDCE6968D5}"/>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5" name="Title 4">
            <a:extLst>
              <a:ext uri="{FF2B5EF4-FFF2-40B4-BE49-F238E27FC236}">
                <a16:creationId xmlns:a16="http://schemas.microsoft.com/office/drawing/2014/main" id="{8E568952-DE41-6167-91CD-9E30F6617D4A}"/>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6" name="Rectangle 2">
            <a:extLst>
              <a:ext uri="{FF2B5EF4-FFF2-40B4-BE49-F238E27FC236}">
                <a16:creationId xmlns:a16="http://schemas.microsoft.com/office/drawing/2014/main" id="{595710EA-A6BD-AA0D-E3FB-19CCEFD4DD1F}"/>
              </a:ext>
            </a:extLst>
          </p:cNvPr>
          <p:cNvSpPr>
            <a:spLocks noChangeArrowheads="1"/>
          </p:cNvSpPr>
          <p:nvPr/>
        </p:nvSpPr>
        <p:spPr bwMode="auto">
          <a:xfrm>
            <a:off x="0" y="1627002"/>
            <a:ext cx="5080715" cy="319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3. Tầng Điều Phối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Orchestration</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Airflow</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Sử dụng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Apache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Airflow</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để quản lý toàn bộ luồng dữ liệu.</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Cơ chế:</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Chạy định kỳ mỗi 1 phút thông qua DAG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minio_to_bigquery_multi</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Nhiệm vụ:</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Xử lý song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song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5 mã cổ phiếu, theo dõi siêu dữ liệu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metadata</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tracking</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và thực hiện nạp dữ liệu tăng trưởng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Incremental</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Load</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từ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vào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BigQuery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9" name="Hình ảnh 8" descr="Ảnh có chứa văn bản, ảnh chụp màn hình, biểu đồ, thiết kế&#10;&#10;Nội dung do AI tạo ra có thể không chính xác.">
            <a:extLst>
              <a:ext uri="{FF2B5EF4-FFF2-40B4-BE49-F238E27FC236}">
                <a16:creationId xmlns:a16="http://schemas.microsoft.com/office/drawing/2014/main" id="{F9EF61ED-786E-F878-3C02-6EFF6FF47983}"/>
              </a:ext>
            </a:extLst>
          </p:cNvPr>
          <p:cNvPicPr>
            <a:picLocks noChangeAspect="1"/>
          </p:cNvPicPr>
          <p:nvPr/>
        </p:nvPicPr>
        <p:blipFill>
          <a:blip r:embed="rId2">
            <a:extLst>
              <a:ext uri="{28A0092B-C50C-407E-A947-70E740481C1C}">
                <a14:useLocalDpi xmlns:a14="http://schemas.microsoft.com/office/drawing/2010/main" val="0"/>
              </a:ext>
            </a:extLst>
          </a:blip>
          <a:srcRect l="2851" t="1147" r="6094" b="1793"/>
          <a:stretch>
            <a:fillRect/>
          </a:stretch>
        </p:blipFill>
        <p:spPr>
          <a:xfrm>
            <a:off x="5268098" y="1107584"/>
            <a:ext cx="3656685" cy="5287336"/>
          </a:xfrm>
          <a:prstGeom prst="rect">
            <a:avLst/>
          </a:prstGeom>
        </p:spPr>
      </p:pic>
    </p:spTree>
    <p:extLst>
      <p:ext uri="{BB962C8B-B14F-4D97-AF65-F5344CB8AC3E}">
        <p14:creationId xmlns:p14="http://schemas.microsoft.com/office/powerpoint/2010/main" val="532380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87F46-D299-43C7-38CA-4BBEC19B65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0C1E4-CD70-036E-B0FF-37045F1D1490}"/>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5" name="Title 4">
            <a:extLst>
              <a:ext uri="{FF2B5EF4-FFF2-40B4-BE49-F238E27FC236}">
                <a16:creationId xmlns:a16="http://schemas.microsoft.com/office/drawing/2014/main" id="{18CDE6E7-4C3B-CF58-ACD4-510A1FAD520C}"/>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4" name="Rectangle 1">
            <a:extLst>
              <a:ext uri="{FF2B5EF4-FFF2-40B4-BE49-F238E27FC236}">
                <a16:creationId xmlns:a16="http://schemas.microsoft.com/office/drawing/2014/main" id="{8F30E7E2-25B2-EF4B-4C17-0B74966F8E3A}"/>
              </a:ext>
            </a:extLst>
          </p:cNvPr>
          <p:cNvSpPr>
            <a:spLocks noChangeArrowheads="1"/>
          </p:cNvSpPr>
          <p:nvPr/>
        </p:nvSpPr>
        <p:spPr bwMode="auto">
          <a:xfrm>
            <a:off x="0" y="1748416"/>
            <a:ext cx="498821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4. Tầng Kho Dữ Liệu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Warehouse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BigQuery</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None/>
              <a:tabLst/>
            </a:pP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Nơi lưu trữ và quản lý chất lượng dữ liệu tập trung trên nền tảng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Google</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BigQuery</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Bronze</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Layer</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Chứa toàn bộ dữ liệu thô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raw</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data</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đổ vào từ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MinIO</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00000"/>
              </a:lnSpc>
              <a:spcBef>
                <a:spcPts val="600"/>
              </a:spcBef>
              <a:spcAft>
                <a:spcPct val="0"/>
              </a:spcAft>
              <a:buClrTx/>
              <a:buSzTx/>
              <a:buFontTx/>
              <a:buChar char="•"/>
              <a:tabLst/>
            </a:pP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Metadata</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vi-VN" altLang="vi-VN" b="1"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Tracking</a:t>
            </a:r>
            <a:r>
              <a:rPr kumimoji="0" lang="vi-VN" altLang="vi-VN" b="1"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Bảng </a:t>
            </a:r>
            <a:r>
              <a:rPr kumimoji="0" lang="vi-VN" altLang="vi-VN" b="0" i="0" u="none" strike="noStrike" cap="none" normalizeH="0" baseline="0" dirty="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metadata_last_ts</a:t>
            </a:r>
            <a:r>
              <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ghi lại dấu thời gian cuối cùng đã xử lý để tránh nạp trùng lặp dữ liệu trong các chu kỳ sau.</a:t>
            </a:r>
          </a:p>
          <a:p>
            <a:pPr marL="0" marR="0" lvl="0" indent="0" algn="just" defTabSz="914400" rtl="0" eaLnBrk="0" fontAlgn="base" latinLnBrk="0" hangingPunct="0">
              <a:lnSpc>
                <a:spcPct val="100000"/>
              </a:lnSpc>
              <a:spcBef>
                <a:spcPts val="600"/>
              </a:spcBef>
              <a:spcAft>
                <a:spcPct val="0"/>
              </a:spcAft>
              <a:buClrTx/>
              <a:buSzTx/>
              <a:buFontTx/>
              <a:buNone/>
              <a:tabLst/>
            </a:pPr>
            <a:endParaRPr kumimoji="0" lang="vi-VN" altLang="vi-VN"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pic>
        <p:nvPicPr>
          <p:cNvPr id="6" name="Hình ảnh 5" descr="Ảnh có chứa văn bản, ảnh chụp màn hình, biểu đồ, thiết kế&#10;&#10;Nội dung do AI tạo ra có thể không chính xác.">
            <a:extLst>
              <a:ext uri="{FF2B5EF4-FFF2-40B4-BE49-F238E27FC236}">
                <a16:creationId xmlns:a16="http://schemas.microsoft.com/office/drawing/2014/main" id="{EE703AE2-A6E2-28DB-1E2C-21B91B93B945}"/>
              </a:ext>
            </a:extLst>
          </p:cNvPr>
          <p:cNvPicPr>
            <a:picLocks noChangeAspect="1"/>
          </p:cNvPicPr>
          <p:nvPr/>
        </p:nvPicPr>
        <p:blipFill>
          <a:blip r:embed="rId2">
            <a:extLst>
              <a:ext uri="{28A0092B-C50C-407E-A947-70E740481C1C}">
                <a14:useLocalDpi xmlns:a14="http://schemas.microsoft.com/office/drawing/2010/main" val="0"/>
              </a:ext>
            </a:extLst>
          </a:blip>
          <a:srcRect l="5295" t="1146" r="4163" b="3356"/>
          <a:stretch>
            <a:fillRect/>
          </a:stretch>
        </p:blipFill>
        <p:spPr>
          <a:xfrm>
            <a:off x="5248130" y="1079205"/>
            <a:ext cx="3701658" cy="5346819"/>
          </a:xfrm>
          <a:prstGeom prst="rect">
            <a:avLst/>
          </a:prstGeom>
        </p:spPr>
      </p:pic>
    </p:spTree>
    <p:extLst>
      <p:ext uri="{BB962C8B-B14F-4D97-AF65-F5344CB8AC3E}">
        <p14:creationId xmlns:p14="http://schemas.microsoft.com/office/powerpoint/2010/main" val="25888200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654</TotalTime>
  <Words>2837</Words>
  <Application>Microsoft Office PowerPoint</Application>
  <PresentationFormat>Trình chiếu Trên màn hình (4:3)</PresentationFormat>
  <Paragraphs>228</Paragraphs>
  <Slides>33</Slides>
  <Notes>1</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33</vt:i4>
      </vt:variant>
    </vt:vector>
  </HeadingPairs>
  <TitlesOfParts>
    <vt:vector size="37" baseType="lpstr">
      <vt:lpstr>Arial</vt:lpstr>
      <vt:lpstr>Calibri</vt:lpstr>
      <vt:lpstr>Lato</vt:lpstr>
      <vt:lpstr>Office Theme</vt:lpstr>
      <vt:lpstr>Bản trình bày PowerPoint</vt:lpstr>
      <vt:lpstr>Mục lục</vt:lpstr>
      <vt:lpstr>Giới thiệu đề tài</vt:lpstr>
      <vt:lpstr>Giới thiệu đề tài</vt:lpstr>
      <vt:lpstr>Giới thiệu đề tài</vt:lpstr>
      <vt:lpstr>Kiến trúc hệ thống</vt:lpstr>
      <vt:lpstr>Kiến trúc hệ thống</vt:lpstr>
      <vt:lpstr>Kiến trúc hệ thống</vt:lpstr>
      <vt:lpstr>Kiến trúc hệ thống</vt:lpstr>
      <vt:lpstr>Kiến trúc hệ thống</vt:lpstr>
      <vt:lpstr>Kiến trúc hệ thống</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Thiết kế và Triển khai chi tiết</vt:lpstr>
      <vt:lpstr>Kết quả thực nghiệm</vt:lpstr>
      <vt:lpstr>Kết quả thực nghiệm</vt:lpstr>
      <vt:lpstr>Kết quả thực nghiệm</vt:lpstr>
      <vt:lpstr>Kết quả thực nghiệm</vt:lpstr>
      <vt:lpstr>Kết quả thực nghiệm</vt:lpstr>
      <vt:lpstr>DEMO</vt:lpstr>
      <vt:lpstr>Đánh giá</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Xuan Binh 20224930</cp:lastModifiedBy>
  <cp:revision>19</cp:revision>
  <dcterms:created xsi:type="dcterms:W3CDTF">2021-05-28T04:32:29Z</dcterms:created>
  <dcterms:modified xsi:type="dcterms:W3CDTF">2026-01-15T09:19:01Z</dcterms:modified>
</cp:coreProperties>
</file>